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9" r:id="rId2"/>
    <p:sldId id="296" r:id="rId3"/>
    <p:sldId id="297" r:id="rId4"/>
    <p:sldId id="298" r:id="rId5"/>
    <p:sldId id="327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28" r:id="rId14"/>
    <p:sldId id="308" r:id="rId15"/>
    <p:sldId id="329" r:id="rId16"/>
    <p:sldId id="309" r:id="rId17"/>
    <p:sldId id="330" r:id="rId18"/>
    <p:sldId id="331" r:id="rId19"/>
    <p:sldId id="318" r:id="rId20"/>
    <p:sldId id="332" r:id="rId21"/>
    <p:sldId id="333" r:id="rId22"/>
    <p:sldId id="334" r:id="rId23"/>
    <p:sldId id="321" r:id="rId24"/>
    <p:sldId id="322" r:id="rId25"/>
    <p:sldId id="323" r:id="rId26"/>
    <p:sldId id="324" r:id="rId27"/>
    <p:sldId id="325" r:id="rId28"/>
    <p:sldId id="326" r:id="rId29"/>
    <p:sldId id="310" r:id="rId30"/>
    <p:sldId id="311" r:id="rId31"/>
    <p:sldId id="312" r:id="rId32"/>
    <p:sldId id="313" r:id="rId33"/>
    <p:sldId id="33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1">
          <p15:clr>
            <a:srgbClr val="A4A3A4"/>
          </p15:clr>
        </p15:guide>
        <p15:guide id="2" pos="38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333399"/>
    <a:srgbClr val="1A1A1A"/>
    <a:srgbClr val="EE464C"/>
    <a:srgbClr val="F27275"/>
    <a:srgbClr val="44546A"/>
    <a:srgbClr val="F16267"/>
    <a:srgbClr val="FD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95244" autoAdjust="0"/>
  </p:normalViewPr>
  <p:slideViewPr>
    <p:cSldViewPr snapToGrid="0" showGuides="1">
      <p:cViewPr varScale="1">
        <p:scale>
          <a:sx n="125" d="100"/>
          <a:sy n="125" d="100"/>
        </p:scale>
        <p:origin x="365" y="72"/>
      </p:cViewPr>
      <p:guideLst>
        <p:guide orient="horz" pos="2191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896EE-C7AC-4678-AE7F-BEBB864225BA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4B6F4-AC22-40EE-9031-0DBFCAE3C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E6F0-DBCC-49DA-B3CC-4BBDB0CA33E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118D8-2021-4034-9AAA-DF79F864B3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1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67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43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39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530051" cy="6858000"/>
          </a:xfrm>
          <a:custGeom>
            <a:avLst/>
            <a:gdLst>
              <a:gd name="connsiteX0" fmla="*/ 0 w 7530051"/>
              <a:gd name="connsiteY0" fmla="*/ 0 h 6858000"/>
              <a:gd name="connsiteX1" fmla="*/ 1755392 w 7530051"/>
              <a:gd name="connsiteY1" fmla="*/ 0 h 6858000"/>
              <a:gd name="connsiteX2" fmla="*/ 7530051 w 7530051"/>
              <a:gd name="connsiteY2" fmla="*/ 6858000 h 6858000"/>
              <a:gd name="connsiteX3" fmla="*/ 0 w 75300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0051" h="6858000">
                <a:moveTo>
                  <a:pt x="0" y="0"/>
                </a:moveTo>
                <a:lnTo>
                  <a:pt x="1755392" y="0"/>
                </a:lnTo>
                <a:lnTo>
                  <a:pt x="75300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967956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575793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9215931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352286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374198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65176" y="2146300"/>
            <a:ext cx="5216524" cy="2832100"/>
          </a:xfrm>
          <a:custGeom>
            <a:avLst/>
            <a:gdLst>
              <a:gd name="connsiteX0" fmla="*/ 0 w 5038725"/>
              <a:gd name="connsiteY0" fmla="*/ 0 h 2832100"/>
              <a:gd name="connsiteX1" fmla="*/ 5038725 w 5038725"/>
              <a:gd name="connsiteY1" fmla="*/ 0 h 2832100"/>
              <a:gd name="connsiteX2" fmla="*/ 5038725 w 5038725"/>
              <a:gd name="connsiteY2" fmla="*/ 2832100 h 2832100"/>
              <a:gd name="connsiteX3" fmla="*/ 0 w 5038725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8725" h="2832100">
                <a:moveTo>
                  <a:pt x="0" y="0"/>
                </a:moveTo>
                <a:lnTo>
                  <a:pt x="5038725" y="0"/>
                </a:lnTo>
                <a:lnTo>
                  <a:pt x="5038725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37306" y="3287032"/>
            <a:ext cx="2117388" cy="2117388"/>
          </a:xfrm>
          <a:custGeom>
            <a:avLst/>
            <a:gdLst>
              <a:gd name="connsiteX0" fmla="*/ 1058694 w 2117388"/>
              <a:gd name="connsiteY0" fmla="*/ 0 h 2117388"/>
              <a:gd name="connsiteX1" fmla="*/ 2117388 w 2117388"/>
              <a:gd name="connsiteY1" fmla="*/ 1058694 h 2117388"/>
              <a:gd name="connsiteX2" fmla="*/ 1058694 w 2117388"/>
              <a:gd name="connsiteY2" fmla="*/ 2117388 h 2117388"/>
              <a:gd name="connsiteX3" fmla="*/ 0 w 2117388"/>
              <a:gd name="connsiteY3" fmla="*/ 1058694 h 2117388"/>
              <a:gd name="connsiteX4" fmla="*/ 1058694 w 2117388"/>
              <a:gd name="connsiteY4" fmla="*/ 0 h 211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388" h="2117388">
                <a:moveTo>
                  <a:pt x="1058694" y="0"/>
                </a:moveTo>
                <a:cubicBezTo>
                  <a:pt x="1643395" y="0"/>
                  <a:pt x="2117388" y="473993"/>
                  <a:pt x="2117388" y="1058694"/>
                </a:cubicBezTo>
                <a:cubicBezTo>
                  <a:pt x="2117388" y="1643395"/>
                  <a:pt x="1643395" y="2117388"/>
                  <a:pt x="1058694" y="2117388"/>
                </a:cubicBezTo>
                <a:cubicBezTo>
                  <a:pt x="473993" y="2117388"/>
                  <a:pt x="0" y="1643395"/>
                  <a:pt x="0" y="1058694"/>
                </a:cubicBezTo>
                <a:cubicBezTo>
                  <a:pt x="0" y="473993"/>
                  <a:pt x="473993" y="0"/>
                  <a:pt x="10586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877426" y="1232549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77426" y="3583106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134728" y="1199515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08675" y="2246601"/>
            <a:ext cx="4648200" cy="2940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74713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390426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906140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dengxj615@hus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screen"/>
          <a:srcRect l="-1" t="278" r="313" b="1"/>
          <a:stretch>
            <a:fillRect/>
          </a:stretch>
        </p:blipFill>
        <p:spPr>
          <a:xfrm>
            <a:off x="0" y="-4000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88477" y="2885449"/>
            <a:ext cx="7530051" cy="597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栈的定义与操作</a:t>
            </a:r>
            <a:endParaRPr lang="zh-CN" altLang="zh-CN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3653" y="2949957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61938" y="2216163"/>
            <a:ext cx="2988319" cy="6692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EE464C"/>
                </a:solidFill>
                <a:cs typeface="+mn-ea"/>
                <a:sym typeface="+mn-lt"/>
              </a:rPr>
              <a:t>第</a:t>
            </a:r>
            <a:r>
              <a:rPr lang="en-US" altLang="zh-CN" sz="3200" b="1" dirty="0">
                <a:solidFill>
                  <a:srgbClr val="EE464C"/>
                </a:solidFill>
                <a:cs typeface="+mn-ea"/>
                <a:sym typeface="+mn-lt"/>
              </a:rPr>
              <a:t>3</a:t>
            </a:r>
            <a:r>
              <a:rPr lang="zh-CN" altLang="en-US" sz="3200" b="1" dirty="0">
                <a:solidFill>
                  <a:srgbClr val="EE464C"/>
                </a:solidFill>
                <a:cs typeface="+mn-ea"/>
                <a:sym typeface="+mn-lt"/>
              </a:rPr>
              <a:t>章 栈和队列</a:t>
            </a:r>
            <a:endParaRPr lang="zh-CN" altLang="zh-CN" sz="3200" b="1" dirty="0">
              <a:solidFill>
                <a:srgbClr val="EE464C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79DA50-2EDC-474D-A6C0-7787CF6CE197}"/>
              </a:ext>
            </a:extLst>
          </p:cNvPr>
          <p:cNvSpPr txBox="1"/>
          <p:nvPr/>
        </p:nvSpPr>
        <p:spPr>
          <a:xfrm>
            <a:off x="7750257" y="4224433"/>
            <a:ext cx="3994826" cy="2053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主讲人：邓贤君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华中科技大学，网络空间安全学院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Email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：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dengxj615@hust.edu.cn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Cell:       19986908208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Wechat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: dengxj615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或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13787704209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32" name="Group 3">
            <a:extLst>
              <a:ext uri="{FF2B5EF4-FFF2-40B4-BE49-F238E27FC236}">
                <a16:creationId xmlns:a16="http://schemas.microsoft.com/office/drawing/2014/main" id="{5A645374-FF13-4259-9D3F-47892928C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57348"/>
              </p:ext>
            </p:extLst>
          </p:nvPr>
        </p:nvGraphicFramePr>
        <p:xfrm>
          <a:off x="3412524" y="2269153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Line 15">
            <a:extLst>
              <a:ext uri="{FF2B5EF4-FFF2-40B4-BE49-F238E27FC236}">
                <a16:creationId xmlns:a16="http://schemas.microsoft.com/office/drawing/2014/main" id="{A833BE46-E79B-4DAB-BEA1-0C7547D653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4923" y="2150090"/>
            <a:ext cx="0" cy="271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Line 16">
            <a:extLst>
              <a:ext uri="{FF2B5EF4-FFF2-40B4-BE49-F238E27FC236}">
                <a16:creationId xmlns:a16="http://schemas.microsoft.com/office/drawing/2014/main" id="{8BEB1ACD-C26D-475E-8C5C-0A1B532AF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9724" y="2150090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Text Box 17">
            <a:extLst>
              <a:ext uri="{FF2B5EF4-FFF2-40B4-BE49-F238E27FC236}">
                <a16:creationId xmlns:a16="http://schemas.microsoft.com/office/drawing/2014/main" id="{4C17652A-E326-4F27-9FDF-3B2E0CDFD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86" y="4040292"/>
            <a:ext cx="1435008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初始状态</a:t>
            </a:r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46A5753B-AF39-4192-815C-6B9EFA243F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232363"/>
              </p:ext>
            </p:extLst>
          </p:nvPr>
        </p:nvGraphicFramePr>
        <p:xfrm>
          <a:off x="6003324" y="2269153"/>
          <a:ext cx="609600" cy="180184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37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8" marB="4573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02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</a:p>
                  </a:txBody>
                  <a:tcPr marT="45738" marB="4573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9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B</a:t>
                      </a:r>
                    </a:p>
                  </a:txBody>
                  <a:tcPr marT="45738" marB="4573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02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 </a:t>
                      </a:r>
                    </a:p>
                  </a:txBody>
                  <a:tcPr marT="45738" marB="4573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Line 30">
            <a:extLst>
              <a:ext uri="{FF2B5EF4-FFF2-40B4-BE49-F238E27FC236}">
                <a16:creationId xmlns:a16="http://schemas.microsoft.com/office/drawing/2014/main" id="{10794D32-1199-42B3-9443-3838FF74A6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5722" y="2150090"/>
            <a:ext cx="1" cy="271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Line 31">
            <a:extLst>
              <a:ext uri="{FF2B5EF4-FFF2-40B4-BE49-F238E27FC236}">
                <a16:creationId xmlns:a16="http://schemas.microsoft.com/office/drawing/2014/main" id="{F8E43D8E-0C34-4A4B-9FCB-AC02101539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0524" y="2150090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Line 32">
            <a:extLst>
              <a:ext uri="{FF2B5EF4-FFF2-40B4-BE49-F238E27FC236}">
                <a16:creationId xmlns:a16="http://schemas.microsoft.com/office/drawing/2014/main" id="{AB1C25CF-F62D-480E-BF92-731F96D3B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6124" y="215009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Text Box 33">
            <a:extLst>
              <a:ext uri="{FF2B5EF4-FFF2-40B4-BE49-F238E27FC236}">
                <a16:creationId xmlns:a16="http://schemas.microsoft.com/office/drawing/2014/main" id="{84459D44-2BD6-4578-87E5-406BBA0C4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9488" y="4040292"/>
            <a:ext cx="1550489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A,B,C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graphicFrame>
        <p:nvGraphicFramePr>
          <p:cNvPr id="41" name="Group 34">
            <a:extLst>
              <a:ext uri="{FF2B5EF4-FFF2-40B4-BE49-F238E27FC236}">
                <a16:creationId xmlns:a16="http://schemas.microsoft.com/office/drawing/2014/main" id="{88B6807B-656D-4784-A82C-FFC60F29C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059144"/>
              </p:ext>
            </p:extLst>
          </p:nvPr>
        </p:nvGraphicFramePr>
        <p:xfrm>
          <a:off x="8670324" y="2281853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B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" name="Line 46">
            <a:extLst>
              <a:ext uri="{FF2B5EF4-FFF2-40B4-BE49-F238E27FC236}">
                <a16:creationId xmlns:a16="http://schemas.microsoft.com/office/drawing/2014/main" id="{11A714AD-CA44-4F53-AD39-5CED5DD9F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2722" y="2150091"/>
            <a:ext cx="2" cy="284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Line 47">
            <a:extLst>
              <a:ext uri="{FF2B5EF4-FFF2-40B4-BE49-F238E27FC236}">
                <a16:creationId xmlns:a16="http://schemas.microsoft.com/office/drawing/2014/main" id="{53DA3D96-23D1-4BEB-9413-BCDC4AB76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7524" y="2150090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AA65DCD3-0642-4286-80F6-1A05474AD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092" y="4040292"/>
            <a:ext cx="112723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 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</a:p>
        </p:txBody>
      </p:sp>
      <p:sp>
        <p:nvSpPr>
          <p:cNvPr id="45" name="Text Box 49">
            <a:extLst>
              <a:ext uri="{FF2B5EF4-FFF2-40B4-BE49-F238E27FC236}">
                <a16:creationId xmlns:a16="http://schemas.microsoft.com/office/drawing/2014/main" id="{84DEB57F-DDB9-42B1-8285-A78024A6D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174" y="1659553"/>
            <a:ext cx="18473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Text Box 50">
            <a:extLst>
              <a:ext uri="{FF2B5EF4-FFF2-40B4-BE49-F238E27FC236}">
                <a16:creationId xmlns:a16="http://schemas.microsoft.com/office/drawing/2014/main" id="{88BEE232-851C-4A0E-846E-561A0E44A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374" y="1692890"/>
            <a:ext cx="338554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</a:p>
        </p:txBody>
      </p:sp>
      <p:sp>
        <p:nvSpPr>
          <p:cNvPr id="47" name="Text Box 51">
            <a:extLst>
              <a:ext uri="{FF2B5EF4-FFF2-40B4-BE49-F238E27FC236}">
                <a16:creationId xmlns:a16="http://schemas.microsoft.com/office/drawing/2014/main" id="{47C8C3D7-DAD8-4DB1-A9D6-99F4B1713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524" y="1692890"/>
            <a:ext cx="77457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</a:p>
        </p:txBody>
      </p:sp>
      <p:sp>
        <p:nvSpPr>
          <p:cNvPr id="48" name="Line 52">
            <a:extLst>
              <a:ext uri="{FF2B5EF4-FFF2-40B4-BE49-F238E27FC236}">
                <a16:creationId xmlns:a16="http://schemas.microsoft.com/office/drawing/2014/main" id="{FDAD016F-9947-4DCF-9559-525E33F7C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7524" y="215009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Line 53">
            <a:extLst>
              <a:ext uri="{FF2B5EF4-FFF2-40B4-BE49-F238E27FC236}">
                <a16:creationId xmlns:a16="http://schemas.microsoft.com/office/drawing/2014/main" id="{A17C4773-84C6-40C8-BFB0-4A66F865E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0524" y="215009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Line 54">
            <a:extLst>
              <a:ext uri="{FF2B5EF4-FFF2-40B4-BE49-F238E27FC236}">
                <a16:creationId xmlns:a16="http://schemas.microsoft.com/office/drawing/2014/main" id="{F664596B-5C9B-4BF8-9E02-0A802E3C2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9724" y="215009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B28D58B9-B6F4-4433-9E79-4C9E72D6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324" y="959405"/>
            <a:ext cx="883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A,B,C,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不能产生输出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C,A,B:</a:t>
            </a:r>
          </a:p>
        </p:txBody>
      </p:sp>
      <p:sp>
        <p:nvSpPr>
          <p:cNvPr id="52" name="Line 56">
            <a:extLst>
              <a:ext uri="{FF2B5EF4-FFF2-40B4-BE49-F238E27FC236}">
                <a16:creationId xmlns:a16="http://schemas.microsoft.com/office/drawing/2014/main" id="{66603547-5FFF-40A0-B099-0D2D3EA5BD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3124" y="2150090"/>
            <a:ext cx="609600" cy="0"/>
          </a:xfrm>
          <a:prstGeom prst="line">
            <a:avLst/>
          </a:prstGeom>
          <a:noFill/>
          <a:ln w="12700">
            <a:solidFill>
              <a:srgbClr val="33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Line 57">
            <a:extLst>
              <a:ext uri="{FF2B5EF4-FFF2-40B4-BE49-F238E27FC236}">
                <a16:creationId xmlns:a16="http://schemas.microsoft.com/office/drawing/2014/main" id="{B5D9B594-B27D-4ED6-94DB-782AB9C339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5324" y="215009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Text Box 59">
            <a:extLst>
              <a:ext uri="{FF2B5EF4-FFF2-40B4-BE49-F238E27FC236}">
                <a16:creationId xmlns:a16="http://schemas.microsoft.com/office/drawing/2014/main" id="{70C22F9D-082F-43D1-B760-887B4D066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9436" y="4575345"/>
            <a:ext cx="7014777" cy="185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依次进栈，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出栈后，由于栈顶元素是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，栈底元素是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，而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不能先于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，所以不能在输出序列中，使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成为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的直接后继，即不可能由输入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产生输出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C,A,B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一般地，输入序列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(...,a</a:t>
            </a:r>
            <a:r>
              <a:rPr lang="en-US" altLang="zh-CN" sz="1800" b="1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,..., a</a:t>
            </a:r>
            <a:r>
              <a:rPr lang="en-US" altLang="zh-CN" sz="1800" b="1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j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,...,a</a:t>
            </a:r>
            <a:r>
              <a:rPr lang="en-US" altLang="zh-CN" sz="1800" b="1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,...)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到栈中，</a:t>
            </a:r>
            <a:r>
              <a:rPr lang="zh-CN" altLang="en-US" sz="18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不能得到输出序列</a:t>
            </a:r>
            <a:r>
              <a:rPr lang="en-US" altLang="zh-CN" sz="18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(...,a</a:t>
            </a:r>
            <a:r>
              <a:rPr lang="en-US" altLang="zh-CN" sz="1800" b="1" baseline="-250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en-US" altLang="zh-CN" sz="18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,...,a</a:t>
            </a:r>
            <a:r>
              <a:rPr lang="en-US" altLang="zh-CN" sz="1800" b="1" baseline="-250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,...,a</a:t>
            </a:r>
            <a:r>
              <a:rPr lang="en-US" altLang="zh-CN" sz="1800" b="1" baseline="-250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j</a:t>
            </a:r>
            <a:r>
              <a:rPr lang="en-US" altLang="zh-CN" sz="18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,...)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56" name="文本框 25">
            <a:extLst>
              <a:ext uri="{FF2B5EF4-FFF2-40B4-BE49-F238E27FC236}">
                <a16:creationId xmlns:a16="http://schemas.microsoft.com/office/drawing/2014/main" id="{3DFBF882-BC5F-4EDE-B232-0AE2390E3EFA}"/>
              </a:ext>
            </a:extLst>
          </p:cNvPr>
          <p:cNvSpPr txBox="1"/>
          <p:nvPr/>
        </p:nvSpPr>
        <p:spPr>
          <a:xfrm>
            <a:off x="4957829" y="402222"/>
            <a:ext cx="2380861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模拟铁路调度站</a:t>
            </a:r>
          </a:p>
        </p:txBody>
      </p:sp>
    </p:spTree>
    <p:extLst>
      <p:ext uri="{BB962C8B-B14F-4D97-AF65-F5344CB8AC3E}">
        <p14:creationId xmlns:p14="http://schemas.microsoft.com/office/powerpoint/2010/main" val="239301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6" name="Group 3">
            <a:extLst>
              <a:ext uri="{FF2B5EF4-FFF2-40B4-BE49-F238E27FC236}">
                <a16:creationId xmlns:a16="http://schemas.microsoft.com/office/drawing/2014/main" id="{6FC2DA91-1D27-43E5-97B6-804288C8E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022308"/>
              </p:ext>
            </p:extLst>
          </p:nvPr>
        </p:nvGraphicFramePr>
        <p:xfrm>
          <a:off x="4871500" y="1849459"/>
          <a:ext cx="609600" cy="1857273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285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Line 15">
            <a:extLst>
              <a:ext uri="{FF2B5EF4-FFF2-40B4-BE49-F238E27FC236}">
                <a16:creationId xmlns:a16="http://schemas.microsoft.com/office/drawing/2014/main" id="{6AD08808-C3D7-4724-B2B9-AEFD34B5C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3900" y="1697059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Line 16">
            <a:extLst>
              <a:ext uri="{FF2B5EF4-FFF2-40B4-BE49-F238E27FC236}">
                <a16:creationId xmlns:a16="http://schemas.microsoft.com/office/drawing/2014/main" id="{D42D3203-E679-41E1-BBDB-79A200517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8700" y="1697059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Line 17">
            <a:extLst>
              <a:ext uri="{FF2B5EF4-FFF2-40B4-BE49-F238E27FC236}">
                <a16:creationId xmlns:a16="http://schemas.microsoft.com/office/drawing/2014/main" id="{3EDAAFC7-8993-4DCF-AC96-DA5A08ED2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300" y="169705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Line 18">
            <a:extLst>
              <a:ext uri="{FF2B5EF4-FFF2-40B4-BE49-F238E27FC236}">
                <a16:creationId xmlns:a16="http://schemas.microsoft.com/office/drawing/2014/main" id="{32F8E44D-574B-4AEC-8103-630860BAE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8700" y="1697059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Text Box 19">
            <a:extLst>
              <a:ext uri="{FF2B5EF4-FFF2-40B4-BE49-F238E27FC236}">
                <a16:creationId xmlns:a16="http://schemas.microsoft.com/office/drawing/2014/main" id="{887D1E1B-666A-47DE-8EBB-9DFE0D57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151" y="1239859"/>
            <a:ext cx="990600" cy="4165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</a:p>
        </p:txBody>
      </p:sp>
      <p:sp>
        <p:nvSpPr>
          <p:cNvPr id="32" name="Text Box 20">
            <a:extLst>
              <a:ext uri="{FF2B5EF4-FFF2-40B4-BE49-F238E27FC236}">
                <a16:creationId xmlns:a16="http://schemas.microsoft.com/office/drawing/2014/main" id="{E48CBEF2-9CBC-46D0-8DDA-3B92C2892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8900" y="1319234"/>
            <a:ext cx="1676400" cy="2217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A,B,C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A,C,B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 B,A,C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(4) B,C,A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(5) C,A,B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(6) C,B,A</a:t>
            </a:r>
          </a:p>
        </p:txBody>
      </p:sp>
      <p:graphicFrame>
        <p:nvGraphicFramePr>
          <p:cNvPr id="33" name="Group 21">
            <a:extLst>
              <a:ext uri="{FF2B5EF4-FFF2-40B4-BE49-F238E27FC236}">
                <a16:creationId xmlns:a16="http://schemas.microsoft.com/office/drawing/2014/main" id="{26EDBFC9-856A-4950-A6BB-D97BE9B8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378792"/>
              </p:ext>
            </p:extLst>
          </p:nvPr>
        </p:nvGraphicFramePr>
        <p:xfrm>
          <a:off x="4935000" y="4798973"/>
          <a:ext cx="609600" cy="1857273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285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Line 33">
            <a:extLst>
              <a:ext uri="{FF2B5EF4-FFF2-40B4-BE49-F238E27FC236}">
                <a16:creationId xmlns:a16="http://schemas.microsoft.com/office/drawing/2014/main" id="{069BF395-2915-41B9-8D44-9FE94AACA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400" y="464657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F91DC8AF-EB76-4E32-9CEB-72CB3FD83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2200" y="464657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E909900A-7746-4105-826D-F0378DED89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6800" y="4646573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E6AB1ECB-417B-4566-8BE0-93478896E2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2200" y="4646573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Text Box 37">
            <a:extLst>
              <a:ext uri="{FF2B5EF4-FFF2-40B4-BE49-F238E27FC236}">
                <a16:creationId xmlns:a16="http://schemas.microsoft.com/office/drawing/2014/main" id="{6970D8F4-3271-4B6E-8729-C12F7D342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931" y="4179624"/>
            <a:ext cx="79375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C,B,A</a:t>
            </a:r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A70D52C6-1488-4B08-AE85-A9CDD3FDAA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8800" y="3755478"/>
            <a:ext cx="73152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Text Box 42">
            <a:extLst>
              <a:ext uri="{FF2B5EF4-FFF2-40B4-BE49-F238E27FC236}">
                <a16:creationId xmlns:a16="http://schemas.microsoft.com/office/drawing/2014/main" id="{F3DE2EA7-5807-4EDB-A4CE-B311A9286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2400" y="4287798"/>
            <a:ext cx="1676400" cy="2217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A,B,C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(2) A,C,B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 B,A,C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(4) B,C,A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(5) C,A,B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(6) C,B,A</a:t>
            </a:r>
          </a:p>
        </p:txBody>
      </p:sp>
      <p:sp>
        <p:nvSpPr>
          <p:cNvPr id="41" name="Text Box 48">
            <a:extLst>
              <a:ext uri="{FF2B5EF4-FFF2-40B4-BE49-F238E27FC236}">
                <a16:creationId xmlns:a16="http://schemas.microsoft.com/office/drawing/2014/main" id="{421C08D7-8A0A-497E-8C88-89C1EE404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0418" y="923477"/>
            <a:ext cx="648176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设依次输入元素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到栈中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可得哪几种输出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?</a:t>
            </a:r>
          </a:p>
        </p:txBody>
      </p:sp>
      <p:sp>
        <p:nvSpPr>
          <p:cNvPr id="42" name="Text Box 49">
            <a:extLst>
              <a:ext uri="{FF2B5EF4-FFF2-40B4-BE49-F238E27FC236}">
                <a16:creationId xmlns:a16="http://schemas.microsoft.com/office/drawing/2014/main" id="{A04AC2E7-DB59-4828-B22F-88A40A2F5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800" y="3781820"/>
            <a:ext cx="63373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设依次输入元素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C,B,A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到栈中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可得哪几种输出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?</a:t>
            </a:r>
          </a:p>
        </p:txBody>
      </p:sp>
      <p:sp>
        <p:nvSpPr>
          <p:cNvPr id="43" name="文本框 25">
            <a:extLst>
              <a:ext uri="{FF2B5EF4-FFF2-40B4-BE49-F238E27FC236}">
                <a16:creationId xmlns:a16="http://schemas.microsoft.com/office/drawing/2014/main" id="{FFD8DD63-9CAA-42B1-9FF2-1669AC009769}"/>
              </a:ext>
            </a:extLst>
          </p:cNvPr>
          <p:cNvSpPr txBox="1"/>
          <p:nvPr/>
        </p:nvSpPr>
        <p:spPr>
          <a:xfrm>
            <a:off x="4957829" y="402222"/>
            <a:ext cx="2380861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模拟铁路调度站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45A924-E52B-41EC-89D2-3474701E6A76}"/>
              </a:ext>
            </a:extLst>
          </p:cNvPr>
          <p:cNvSpPr/>
          <p:nvPr/>
        </p:nvSpPr>
        <p:spPr>
          <a:xfrm>
            <a:off x="5373151" y="1335432"/>
            <a:ext cx="722849" cy="306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6ED9105-C1CD-4FB5-B55A-311BD30158C3}"/>
              </a:ext>
            </a:extLst>
          </p:cNvPr>
          <p:cNvSpPr txBox="1"/>
          <p:nvPr/>
        </p:nvSpPr>
        <p:spPr>
          <a:xfrm>
            <a:off x="6928900" y="2741539"/>
            <a:ext cx="1174072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(5) C,A,B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1BA3A86-1AF4-4E8E-8B15-21DE9DDBDD22}"/>
              </a:ext>
            </a:extLst>
          </p:cNvPr>
          <p:cNvSpPr/>
          <p:nvPr/>
        </p:nvSpPr>
        <p:spPr>
          <a:xfrm>
            <a:off x="5386375" y="4239661"/>
            <a:ext cx="722849" cy="306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949DC4-AFD2-4F20-8115-CC669F8372B8}"/>
              </a:ext>
            </a:extLst>
          </p:cNvPr>
          <p:cNvSpPr txBox="1"/>
          <p:nvPr/>
        </p:nvSpPr>
        <p:spPr>
          <a:xfrm>
            <a:off x="6992399" y="4634106"/>
            <a:ext cx="1240654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(2) A,C,B</a:t>
            </a:r>
          </a:p>
        </p:txBody>
      </p:sp>
    </p:spTree>
    <p:extLst>
      <p:ext uri="{BB962C8B-B14F-4D97-AF65-F5344CB8AC3E}">
        <p14:creationId xmlns:p14="http://schemas.microsoft.com/office/powerpoint/2010/main" val="166205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4" name="Text Box 31">
            <a:extLst>
              <a:ext uri="{FF2B5EF4-FFF2-40B4-BE49-F238E27FC236}">
                <a16:creationId xmlns:a16="http://schemas.microsoft.com/office/drawing/2014/main" id="{4779EF61-9839-475E-8DAA-C59303FFC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399" y="1105868"/>
            <a:ext cx="6001979" cy="12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讨论：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假定输入元素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A,B,C,D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到栈中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能得到哪几种输出？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不能得到哪几种输出序列？</a:t>
            </a:r>
          </a:p>
        </p:txBody>
      </p:sp>
      <p:graphicFrame>
        <p:nvGraphicFramePr>
          <p:cNvPr id="26" name="Group 4">
            <a:extLst>
              <a:ext uri="{FF2B5EF4-FFF2-40B4-BE49-F238E27FC236}">
                <a16:creationId xmlns:a16="http://schemas.microsoft.com/office/drawing/2014/main" id="{A47D0A9B-84B0-46CE-A395-5425D6375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883918"/>
              </p:ext>
            </p:extLst>
          </p:nvPr>
        </p:nvGraphicFramePr>
        <p:xfrm>
          <a:off x="5456450" y="3132504"/>
          <a:ext cx="609600" cy="179207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Line 16">
            <a:extLst>
              <a:ext uri="{FF2B5EF4-FFF2-40B4-BE49-F238E27FC236}">
                <a16:creationId xmlns:a16="http://schemas.microsoft.com/office/drawing/2014/main" id="{F0A249D9-E08A-4C9B-9869-0837C21CFA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86603" y="2866962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Line 17">
            <a:extLst>
              <a:ext uri="{FF2B5EF4-FFF2-40B4-BE49-F238E27FC236}">
                <a16:creationId xmlns:a16="http://schemas.microsoft.com/office/drawing/2014/main" id="{E72518C8-E711-4813-877C-2BA0EFBFB4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6603" y="2866962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Line 18">
            <a:extLst>
              <a:ext uri="{FF2B5EF4-FFF2-40B4-BE49-F238E27FC236}">
                <a16:creationId xmlns:a16="http://schemas.microsoft.com/office/drawing/2014/main" id="{AF58DE23-7EA8-4351-9969-0D114669EA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9653" y="2866962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Line 19">
            <a:extLst>
              <a:ext uri="{FF2B5EF4-FFF2-40B4-BE49-F238E27FC236}">
                <a16:creationId xmlns:a16="http://schemas.microsoft.com/office/drawing/2014/main" id="{B8CECE33-3FFE-47E4-BE0D-70B1572C41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8003" y="2866962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Text Box 20">
            <a:extLst>
              <a:ext uri="{FF2B5EF4-FFF2-40B4-BE49-F238E27FC236}">
                <a16:creationId xmlns:a16="http://schemas.microsoft.com/office/drawing/2014/main" id="{25A80742-3CDA-4427-B3A1-9D975D02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808" y="2462045"/>
            <a:ext cx="1158689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A,B,C,D</a:t>
            </a:r>
          </a:p>
        </p:txBody>
      </p:sp>
      <p:sp>
        <p:nvSpPr>
          <p:cNvPr id="32" name="Text Box 21">
            <a:extLst>
              <a:ext uri="{FF2B5EF4-FFF2-40B4-BE49-F238E27FC236}">
                <a16:creationId xmlns:a16="http://schemas.microsoft.com/office/drawing/2014/main" id="{47C9E75B-9CB0-4ECD-B403-0EF51F23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503" y="2638362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输入</a:t>
            </a:r>
          </a:p>
        </p:txBody>
      </p:sp>
      <p:sp>
        <p:nvSpPr>
          <p:cNvPr id="33" name="Text Box 22">
            <a:extLst>
              <a:ext uri="{FF2B5EF4-FFF2-40B4-BE49-F238E27FC236}">
                <a16:creationId xmlns:a16="http://schemas.microsoft.com/office/drawing/2014/main" id="{A60D3EB2-D962-4B7A-A10A-8D85D3E75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7503" y="2638362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输出</a:t>
            </a:r>
          </a:p>
        </p:txBody>
      </p:sp>
      <p:sp>
        <p:nvSpPr>
          <p:cNvPr id="34" name="Text Box 25">
            <a:extLst>
              <a:ext uri="{FF2B5EF4-FFF2-40B4-BE49-F238E27FC236}">
                <a16:creationId xmlns:a16="http://schemas.microsoft.com/office/drawing/2014/main" id="{96834E1B-61F9-4350-A756-DDC71DD19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5328" y="4879468"/>
            <a:ext cx="53091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种</a:t>
            </a:r>
          </a:p>
        </p:txBody>
      </p:sp>
      <p:sp>
        <p:nvSpPr>
          <p:cNvPr id="35" name="Text Box 26">
            <a:extLst>
              <a:ext uri="{FF2B5EF4-FFF2-40B4-BE49-F238E27FC236}">
                <a16:creationId xmlns:a16="http://schemas.microsoft.com/office/drawing/2014/main" id="{56CD10A9-4C4F-422B-9168-5D5455F50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389" y="4879468"/>
            <a:ext cx="138042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种</a:t>
            </a:r>
          </a:p>
        </p:txBody>
      </p:sp>
      <p:sp>
        <p:nvSpPr>
          <p:cNvPr id="36" name="Text Box 27">
            <a:extLst>
              <a:ext uri="{FF2B5EF4-FFF2-40B4-BE49-F238E27FC236}">
                <a16:creationId xmlns:a16="http://schemas.microsoft.com/office/drawing/2014/main" id="{1748432E-B86D-4EB8-B6F7-46DC79411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811" y="4879468"/>
            <a:ext cx="572594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种</a:t>
            </a:r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id="{308CF0EB-A695-4818-B7F4-EAF199A43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8885" y="4879468"/>
            <a:ext cx="53091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种</a:t>
            </a:r>
          </a:p>
        </p:txBody>
      </p:sp>
      <p:sp>
        <p:nvSpPr>
          <p:cNvPr id="38" name="Line 29">
            <a:extLst>
              <a:ext uri="{FF2B5EF4-FFF2-40B4-BE49-F238E27FC236}">
                <a16:creationId xmlns:a16="http://schemas.microsoft.com/office/drawing/2014/main" id="{5257C18C-28F0-4DF6-A789-CCAFA977D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3396" y="4899287"/>
            <a:ext cx="6293511" cy="13105"/>
          </a:xfrm>
          <a:prstGeom prst="line">
            <a:avLst/>
          </a:prstGeom>
          <a:noFill/>
          <a:ln w="635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25">
            <a:extLst>
              <a:ext uri="{FF2B5EF4-FFF2-40B4-BE49-F238E27FC236}">
                <a16:creationId xmlns:a16="http://schemas.microsoft.com/office/drawing/2014/main" id="{C148457A-2574-473B-9359-28F59E35A95F}"/>
              </a:ext>
            </a:extLst>
          </p:cNvPr>
          <p:cNvSpPr txBox="1"/>
          <p:nvPr/>
        </p:nvSpPr>
        <p:spPr>
          <a:xfrm>
            <a:off x="4975831" y="399837"/>
            <a:ext cx="2380861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模拟铁路调度站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251C7E-5871-40D7-BDF7-E663C4BDB5DC}"/>
              </a:ext>
            </a:extLst>
          </p:cNvPr>
          <p:cNvSpPr txBox="1"/>
          <p:nvPr/>
        </p:nvSpPr>
        <p:spPr>
          <a:xfrm>
            <a:off x="5346316" y="5268389"/>
            <a:ext cx="4619368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共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5+5+3+1=14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种（图中非红输出序列）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BE284E-4862-4D7E-A229-B5A70848ACE7}"/>
              </a:ext>
            </a:extLst>
          </p:cNvPr>
          <p:cNvSpPr txBox="1"/>
          <p:nvPr/>
        </p:nvSpPr>
        <p:spPr>
          <a:xfrm>
            <a:off x="4723022" y="2672038"/>
            <a:ext cx="6103398" cy="2217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A,B,C,D   (7) B,A,C,D  (13) </a:t>
            </a:r>
            <a:r>
              <a:rPr lang="en-US" altLang="zh-CN" sz="1800" dirty="0">
                <a:solidFill>
                  <a:srgbClr val="FF6600"/>
                </a:solidFill>
                <a:latin typeface="+mn-lt"/>
                <a:ea typeface="+mn-ea"/>
                <a:cs typeface="+mn-ea"/>
                <a:sym typeface="+mn-lt"/>
              </a:rPr>
              <a:t>C,A,B,D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(19) </a:t>
            </a:r>
            <a:r>
              <a:rPr lang="en-US" altLang="zh-CN" sz="1800" dirty="0">
                <a:solidFill>
                  <a:srgbClr val="FF6600"/>
                </a:solidFill>
                <a:latin typeface="+mn-lt"/>
                <a:ea typeface="+mn-ea"/>
                <a:cs typeface="+mn-ea"/>
                <a:sym typeface="+mn-lt"/>
              </a:rPr>
              <a:t>D,B,C,A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(2) A,B,D,C   (8) B,A,D,C  (14) </a:t>
            </a:r>
            <a:r>
              <a:rPr lang="en-US" altLang="zh-CN" sz="1800" dirty="0">
                <a:solidFill>
                  <a:srgbClr val="FF6600"/>
                </a:solidFill>
                <a:latin typeface="+mn-lt"/>
                <a:ea typeface="+mn-ea"/>
                <a:cs typeface="+mn-ea"/>
                <a:sym typeface="+mn-lt"/>
              </a:rPr>
              <a:t>C,A,D,B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(20) </a:t>
            </a:r>
            <a:r>
              <a:rPr lang="en-US" altLang="zh-CN" sz="1800" dirty="0">
                <a:solidFill>
                  <a:srgbClr val="FF6600"/>
                </a:solidFill>
                <a:latin typeface="+mn-lt"/>
                <a:ea typeface="+mn-ea"/>
                <a:cs typeface="+mn-ea"/>
                <a:sym typeface="+mn-lt"/>
              </a:rPr>
              <a:t>D,B,A,C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(3) A,C,B,D   (9) B,C,A,D  (15) C,B,A,D  (21) D,C,B,A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(4) A,C,D,B  (10) B,C,D,A  (16) C,B,D,A  (22) </a:t>
            </a:r>
            <a:r>
              <a:rPr lang="en-US" altLang="zh-CN" sz="1800" dirty="0">
                <a:solidFill>
                  <a:srgbClr val="FF6600"/>
                </a:solidFill>
                <a:latin typeface="+mn-lt"/>
                <a:ea typeface="+mn-ea"/>
                <a:cs typeface="+mn-ea"/>
                <a:sym typeface="+mn-lt"/>
              </a:rPr>
              <a:t>D,C,A,B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(5) </a:t>
            </a:r>
            <a:r>
              <a:rPr lang="en-US" altLang="zh-CN" sz="1800" dirty="0">
                <a:solidFill>
                  <a:srgbClr val="FF6600"/>
                </a:solidFill>
                <a:latin typeface="+mn-lt"/>
                <a:ea typeface="+mn-ea"/>
                <a:cs typeface="+mn-ea"/>
                <a:sym typeface="+mn-lt"/>
              </a:rPr>
              <a:t>A,D,B,C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(11) </a:t>
            </a:r>
            <a:r>
              <a:rPr lang="en-US" altLang="zh-CN" sz="1800" dirty="0">
                <a:solidFill>
                  <a:srgbClr val="FF6600"/>
                </a:solidFill>
                <a:latin typeface="+mn-lt"/>
                <a:ea typeface="+mn-ea"/>
                <a:cs typeface="+mn-ea"/>
                <a:sym typeface="+mn-lt"/>
              </a:rPr>
              <a:t>B,D,A,C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(17) </a:t>
            </a:r>
            <a:r>
              <a:rPr lang="en-US" altLang="zh-CN" sz="1800" dirty="0">
                <a:solidFill>
                  <a:srgbClr val="FF6600"/>
                </a:solidFill>
                <a:latin typeface="+mn-lt"/>
                <a:ea typeface="+mn-ea"/>
                <a:cs typeface="+mn-ea"/>
                <a:sym typeface="+mn-lt"/>
              </a:rPr>
              <a:t>C,D,A,B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(23) </a:t>
            </a:r>
            <a:r>
              <a:rPr lang="en-US" altLang="zh-CN" sz="1800" dirty="0">
                <a:solidFill>
                  <a:srgbClr val="FF6600"/>
                </a:solidFill>
                <a:latin typeface="+mn-lt"/>
                <a:ea typeface="+mn-ea"/>
                <a:cs typeface="+mn-ea"/>
                <a:sym typeface="+mn-lt"/>
              </a:rPr>
              <a:t>D,A,B,C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(6) A,D,C,B  (12) B,D,C,A  (18) C,D,B,A  (24) </a:t>
            </a:r>
            <a:r>
              <a:rPr lang="en-US" altLang="zh-CN" sz="1800" dirty="0">
                <a:solidFill>
                  <a:srgbClr val="FF6600"/>
                </a:solidFill>
                <a:latin typeface="+mn-lt"/>
                <a:ea typeface="+mn-ea"/>
                <a:cs typeface="+mn-ea"/>
                <a:sym typeface="+mn-lt"/>
              </a:rPr>
              <a:t>D,A,C,B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9A195C-8077-4BC9-B23E-6CD5BE8636AD}"/>
              </a:ext>
            </a:extLst>
          </p:cNvPr>
          <p:cNvSpPr txBox="1"/>
          <p:nvPr/>
        </p:nvSpPr>
        <p:spPr>
          <a:xfrm>
            <a:off x="8168907" y="2875326"/>
            <a:ext cx="2272683" cy="1137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根据概率论，</a:t>
            </a:r>
            <a:r>
              <a:rPr lang="en-US" altLang="zh-CN" dirty="0"/>
              <a:t>4</a:t>
            </a:r>
            <a:r>
              <a:rPr lang="zh-CN" altLang="en-US" dirty="0"/>
              <a:t>个元素的不同排列组合有</a:t>
            </a:r>
            <a:r>
              <a:rPr lang="en-US" altLang="zh-CN" dirty="0"/>
              <a:t>4</a:t>
            </a:r>
            <a:r>
              <a:rPr lang="zh-CN" altLang="en-US" dirty="0"/>
              <a:t>！种，即</a:t>
            </a:r>
            <a:r>
              <a:rPr lang="en-US" altLang="zh-CN" dirty="0"/>
              <a:t>24</a:t>
            </a:r>
            <a:r>
              <a:rPr lang="zh-CN" altLang="en-US" dirty="0"/>
              <a:t>种。</a:t>
            </a:r>
          </a:p>
        </p:txBody>
      </p:sp>
    </p:spTree>
    <p:extLst>
      <p:ext uri="{BB962C8B-B14F-4D97-AF65-F5344CB8AC3E}">
        <p14:creationId xmlns:p14="http://schemas.microsoft.com/office/powerpoint/2010/main" val="60552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-0.25 1.48148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-0.25 4.44444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25 1.11111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25 4.44444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25 1.11111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-0.25 -1.85185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25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25 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25" grpId="0"/>
      <p:bldP spid="23" grpId="0"/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10" y="2150110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83120"/>
            <a:ext cx="407288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>
            <a:off x="8327136" y="683120"/>
            <a:ext cx="386486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072882" y="391978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dirty="0"/>
          </a:p>
        </p:txBody>
      </p:sp>
      <p:sp>
        <p:nvSpPr>
          <p:cNvPr id="2" name="椭圆 1"/>
          <p:cNvSpPr/>
          <p:nvPr/>
        </p:nvSpPr>
        <p:spPr>
          <a:xfrm>
            <a:off x="3880357" y="532374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AF9E040-B45F-4F62-B190-1D7A8C66AC77}"/>
              </a:ext>
            </a:extLst>
          </p:cNvPr>
          <p:cNvSpPr txBox="1"/>
          <p:nvPr/>
        </p:nvSpPr>
        <p:spPr>
          <a:xfrm>
            <a:off x="4000339" y="375586"/>
            <a:ext cx="4254399" cy="5254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3.1.2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栈的存储表示和操作实现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C0861E-3924-44FF-9604-96CB506A2D03}"/>
              </a:ext>
            </a:extLst>
          </p:cNvPr>
          <p:cNvSpPr txBox="1"/>
          <p:nvPr/>
        </p:nvSpPr>
        <p:spPr>
          <a:xfrm>
            <a:off x="5850384" y="2228295"/>
            <a:ext cx="4254398" cy="14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每个</a:t>
            </a:r>
            <a:r>
              <a:rPr lang="zh-CN" altLang="en-US" sz="2000" dirty="0">
                <a:solidFill>
                  <a:srgbClr val="FF0000"/>
                </a:solidFill>
              </a:rPr>
              <a:t>线性表</a:t>
            </a:r>
            <a:r>
              <a:rPr lang="zh-CN" altLang="en-US" sz="2000" dirty="0"/>
              <a:t>有两种存储方式，一种是顺序存储，一种是链式存储。</a:t>
            </a:r>
            <a:endParaRPr lang="en-US" altLang="zh-CN" sz="2000" dirty="0"/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0000"/>
                </a:solidFill>
              </a:rPr>
              <a:t>栈</a:t>
            </a:r>
            <a:r>
              <a:rPr lang="zh-CN" altLang="en-US" sz="2000" dirty="0"/>
              <a:t>是一种</a:t>
            </a:r>
            <a:r>
              <a:rPr lang="zh-CN" altLang="en-US" sz="2000" dirty="0">
                <a:solidFill>
                  <a:srgbClr val="FF0000"/>
                </a:solidFill>
              </a:rPr>
              <a:t>特殊的线性表</a:t>
            </a:r>
            <a:r>
              <a:rPr lang="zh-CN" altLang="en-US" sz="2000" dirty="0"/>
              <a:t>。</a:t>
            </a:r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A0326B2B-86B1-46D7-B327-5029FEB07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2870" y="2023448"/>
            <a:ext cx="6104238" cy="419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设计实现方案时需要考虑的因素：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如何分配存储空间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动态分配或静态分配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栈空间范围，如：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s[0..maxleng-1]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如何设置进栈和出栈的标志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如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指向栈顶元素或指向栈顶元素上一空单元等，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作为进栈与出栈的依据。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满栈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的条件，用于进栈操作。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空栈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的条件，用于出栈操作。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04F7B5-6A29-4A43-A3DB-F8351CC58885}"/>
              </a:ext>
            </a:extLst>
          </p:cNvPr>
          <p:cNvSpPr txBox="1"/>
          <p:nvPr/>
        </p:nvSpPr>
        <p:spPr>
          <a:xfrm>
            <a:off x="5334151" y="1575320"/>
            <a:ext cx="6104238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1.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顺序栈：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用顺序空间表示的栈。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7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979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顺序栈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3" name="Text Box 4">
            <a:extLst>
              <a:ext uri="{FF2B5EF4-FFF2-40B4-BE49-F238E27FC236}">
                <a16:creationId xmlns:a16="http://schemas.microsoft.com/office/drawing/2014/main" id="{D888AD54-E503-4688-9B31-F4F15C30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33" y="3628302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9DED15F4-334F-4A88-8911-A1854113A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33" y="4993013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栈底</a:t>
            </a: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59A3E6D0-62D9-4C6B-9595-65078F3BF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746" y="4162658"/>
            <a:ext cx="1600200" cy="121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…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1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0</a:t>
            </a: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557E6384-48D5-40A3-AB70-5F395E022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733" y="2518352"/>
            <a:ext cx="415498" cy="11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自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由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区</a:t>
            </a:r>
          </a:p>
        </p:txBody>
      </p:sp>
      <p:sp>
        <p:nvSpPr>
          <p:cNvPr id="27" name="AutoShape 8">
            <a:extLst>
              <a:ext uri="{FF2B5EF4-FFF2-40B4-BE49-F238E27FC236}">
                <a16:creationId xmlns:a16="http://schemas.microsoft.com/office/drawing/2014/main" id="{78C7A3F6-7193-4B19-9B35-72E895C01D1F}"/>
              </a:ext>
            </a:extLst>
          </p:cNvPr>
          <p:cNvSpPr>
            <a:spLocks/>
          </p:cNvSpPr>
          <p:nvPr/>
        </p:nvSpPr>
        <p:spPr bwMode="auto">
          <a:xfrm>
            <a:off x="4949880" y="2781479"/>
            <a:ext cx="76200" cy="762000"/>
          </a:xfrm>
          <a:prstGeom prst="rightBrace">
            <a:avLst>
              <a:gd name="adj1" fmla="val 8314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Text Box 9">
            <a:extLst>
              <a:ext uri="{FF2B5EF4-FFF2-40B4-BE49-F238E27FC236}">
                <a16:creationId xmlns:a16="http://schemas.microsoft.com/office/drawing/2014/main" id="{19271E13-D640-455C-9584-0EA3E2FCD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955" y="2098820"/>
            <a:ext cx="2878265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(a)  </a:t>
            </a:r>
            <a:r>
              <a:rPr lang="zh-CN" altLang="en-US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非空栈示意图</a:t>
            </a:r>
          </a:p>
          <a:p>
            <a:pPr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      top &gt;= 0  </a:t>
            </a:r>
          </a:p>
          <a:p>
            <a:pPr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zh-CN" altLang="en-US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顶元素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= s[top]</a:t>
            </a:r>
          </a:p>
        </p:txBody>
      </p:sp>
      <p:graphicFrame>
        <p:nvGraphicFramePr>
          <p:cNvPr id="29" name="Group 10">
            <a:extLst>
              <a:ext uri="{FF2B5EF4-FFF2-40B4-BE49-F238E27FC236}">
                <a16:creationId xmlns:a16="http://schemas.microsoft.com/office/drawing/2014/main" id="{25223941-FDD9-406B-AB52-0F19BA32C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79989"/>
              </p:ext>
            </p:extLst>
          </p:nvPr>
        </p:nvGraphicFramePr>
        <p:xfrm>
          <a:off x="4038883" y="2746626"/>
          <a:ext cx="685800" cy="270573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...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a2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a1   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" name="Line 26">
            <a:extLst>
              <a:ext uri="{FF2B5EF4-FFF2-40B4-BE49-F238E27FC236}">
                <a16:creationId xmlns:a16="http://schemas.microsoft.com/office/drawing/2014/main" id="{DFBE0DD2-18D1-4075-A301-EE6850926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4779" y="2313404"/>
            <a:ext cx="0" cy="33528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Text Box 27">
            <a:extLst>
              <a:ext uri="{FF2B5EF4-FFF2-40B4-BE49-F238E27FC236}">
                <a16:creationId xmlns:a16="http://schemas.microsoft.com/office/drawing/2014/main" id="{2B46A3CE-CA50-4B8D-A6B7-2557DB91D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460" y="2392058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序号</a:t>
            </a:r>
          </a:p>
        </p:txBody>
      </p:sp>
      <p:sp>
        <p:nvSpPr>
          <p:cNvPr id="32" name="Text Box 28">
            <a:extLst>
              <a:ext uri="{FF2B5EF4-FFF2-40B4-BE49-F238E27FC236}">
                <a16:creationId xmlns:a16="http://schemas.microsoft.com/office/drawing/2014/main" id="{F4112A7D-A2D3-4B6E-9F10-58932C142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955" y="2716181"/>
            <a:ext cx="4784027" cy="11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进栈操作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：先对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，指向下一空位置，将新数据送入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指向的位置，完成进栈操作。结束时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指向新栈顶元素所在位置。</a:t>
            </a:r>
          </a:p>
        </p:txBody>
      </p:sp>
      <p:sp>
        <p:nvSpPr>
          <p:cNvPr id="33" name="Text Box 29">
            <a:extLst>
              <a:ext uri="{FF2B5EF4-FFF2-40B4-BE49-F238E27FC236}">
                <a16:creationId xmlns:a16="http://schemas.microsoft.com/office/drawing/2014/main" id="{F2CB9572-FCBD-42E4-903E-A58BE17D9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474" y="2158807"/>
            <a:ext cx="3055938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(b)  </a:t>
            </a:r>
            <a:r>
              <a:rPr lang="zh-CN" altLang="en-US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进出栈说明</a:t>
            </a:r>
          </a:p>
        </p:txBody>
      </p:sp>
      <p:sp>
        <p:nvSpPr>
          <p:cNvPr id="34" name="Text Box 31">
            <a:extLst>
              <a:ext uri="{FF2B5EF4-FFF2-40B4-BE49-F238E27FC236}">
                <a16:creationId xmlns:a16="http://schemas.microsoft.com/office/drawing/2014/main" id="{99D3B24D-8544-4607-93C5-395DF8043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515" y="944150"/>
            <a:ext cx="6313495" cy="133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方案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en-US" altLang="zh-CN" sz="20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栈空间范围为：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s[0..maxleng-1]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顶指针指向顶元素所在位置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7A17272-32BE-4E2F-8224-1ABB9F112134}"/>
              </a:ext>
            </a:extLst>
          </p:cNvPr>
          <p:cNvSpPr txBox="1"/>
          <p:nvPr/>
        </p:nvSpPr>
        <p:spPr>
          <a:xfrm>
            <a:off x="2866643" y="2689205"/>
            <a:ext cx="1227860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maxleng-1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7DF9623-1597-478A-9C02-E83FBF6DECEA}"/>
              </a:ext>
            </a:extLst>
          </p:cNvPr>
          <p:cNvGrpSpPr/>
          <p:nvPr/>
        </p:nvGrpSpPr>
        <p:grpSpPr>
          <a:xfrm>
            <a:off x="2402442" y="3625541"/>
            <a:ext cx="1402299" cy="777264"/>
            <a:chOff x="2402442" y="3625541"/>
            <a:chExt cx="1402299" cy="777264"/>
          </a:xfrm>
        </p:grpSpPr>
        <p:sp>
          <p:nvSpPr>
            <p:cNvPr id="22" name="Text Box 3">
              <a:extLst>
                <a:ext uri="{FF2B5EF4-FFF2-40B4-BE49-F238E27FC236}">
                  <a16:creationId xmlns:a16="http://schemas.microsoft.com/office/drawing/2014/main" id="{EF2919F2-DCD3-4198-85E3-7EFD8D685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2442" y="3625541"/>
              <a:ext cx="1402299" cy="777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栈顶指针</a:t>
              </a: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ED5C7E5A-83F0-4D93-B048-2D216BB48F70}"/>
                </a:ext>
              </a:extLst>
            </p:cNvPr>
            <p:cNvSpPr/>
            <p:nvPr/>
          </p:nvSpPr>
          <p:spPr>
            <a:xfrm>
              <a:off x="3145023" y="3788566"/>
              <a:ext cx="339257" cy="1525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1CDBFCD-D293-44E6-8519-514AAAA038FA}"/>
              </a:ext>
            </a:extLst>
          </p:cNvPr>
          <p:cNvSpPr txBox="1"/>
          <p:nvPr/>
        </p:nvSpPr>
        <p:spPr>
          <a:xfrm>
            <a:off x="3559968" y="3658363"/>
            <a:ext cx="502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n-1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80187B-4A53-4CF5-A6AA-9DA63500D891}"/>
              </a:ext>
            </a:extLst>
          </p:cNvPr>
          <p:cNvSpPr txBox="1"/>
          <p:nvPr/>
        </p:nvSpPr>
        <p:spPr>
          <a:xfrm>
            <a:off x="4147489" y="3194614"/>
            <a:ext cx="428906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///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1D10FD7-E755-49B4-9CF3-CBE3BB7F71C3}"/>
              </a:ext>
            </a:extLst>
          </p:cNvPr>
          <p:cNvSpPr txBox="1"/>
          <p:nvPr/>
        </p:nvSpPr>
        <p:spPr>
          <a:xfrm>
            <a:off x="4155909" y="2750329"/>
            <a:ext cx="591278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///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FF61217-EF22-4B4E-A9CC-153774EF3CCD}"/>
              </a:ext>
            </a:extLst>
          </p:cNvPr>
          <p:cNvSpPr txBox="1"/>
          <p:nvPr/>
        </p:nvSpPr>
        <p:spPr>
          <a:xfrm>
            <a:off x="4094502" y="3186436"/>
            <a:ext cx="8219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a</a:t>
            </a:r>
            <a:r>
              <a:rPr kumimoji="1" lang="en-US" altLang="zh-CN" sz="2000" b="1" baseline="-25000" dirty="0">
                <a:solidFill>
                  <a:srgbClr val="FF0000"/>
                </a:solidFill>
                <a:cs typeface="+mn-ea"/>
                <a:sym typeface="+mn-lt"/>
              </a:rPr>
              <a:t>n+1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B58CE1B-BF37-4A42-AAB3-6CEAA852D392}"/>
              </a:ext>
            </a:extLst>
          </p:cNvPr>
          <p:cNvSpPr txBox="1"/>
          <p:nvPr/>
        </p:nvSpPr>
        <p:spPr>
          <a:xfrm>
            <a:off x="3662100" y="3212743"/>
            <a:ext cx="285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</a:endParaRPr>
          </a:p>
        </p:txBody>
      </p:sp>
      <p:sp>
        <p:nvSpPr>
          <p:cNvPr id="49" name="Text Box 4">
            <a:extLst>
              <a:ext uri="{FF2B5EF4-FFF2-40B4-BE49-F238E27FC236}">
                <a16:creationId xmlns:a16="http://schemas.microsoft.com/office/drawing/2014/main" id="{ACF5DCC8-17D9-4124-8D14-8512221C1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33" y="3175850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</p:spTree>
    <p:extLst>
      <p:ext uri="{BB962C8B-B14F-4D97-AF65-F5344CB8AC3E}">
        <p14:creationId xmlns:p14="http://schemas.microsoft.com/office/powerpoint/2010/main" val="264701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0065 -0.0685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 animBg="1"/>
      <p:bldP spid="28" grpId="0"/>
      <p:bldP spid="28" grpId="1"/>
      <p:bldP spid="32" grpId="0"/>
      <p:bldP spid="33" grpId="0"/>
      <p:bldP spid="41" grpId="0"/>
      <p:bldP spid="43" grpId="0"/>
      <p:bldP spid="44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979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顺序栈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3" name="Text Box 4">
            <a:extLst>
              <a:ext uri="{FF2B5EF4-FFF2-40B4-BE49-F238E27FC236}">
                <a16:creationId xmlns:a16="http://schemas.microsoft.com/office/drawing/2014/main" id="{D888AD54-E503-4688-9B31-F4F15C30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33" y="3628302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9DED15F4-334F-4A88-8911-A1854113A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33" y="4993013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栈底</a:t>
            </a: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59A3E6D0-62D9-4C6B-9595-65078F3BF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746" y="4162658"/>
            <a:ext cx="1600200" cy="121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1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0</a:t>
            </a: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557E6384-48D5-40A3-AB70-5F395E022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733" y="2518352"/>
            <a:ext cx="415498" cy="11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自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由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区</a:t>
            </a:r>
          </a:p>
        </p:txBody>
      </p:sp>
      <p:sp>
        <p:nvSpPr>
          <p:cNvPr id="27" name="AutoShape 8">
            <a:extLst>
              <a:ext uri="{FF2B5EF4-FFF2-40B4-BE49-F238E27FC236}">
                <a16:creationId xmlns:a16="http://schemas.microsoft.com/office/drawing/2014/main" id="{78C7A3F6-7193-4B19-9B35-72E895C01D1F}"/>
              </a:ext>
            </a:extLst>
          </p:cNvPr>
          <p:cNvSpPr>
            <a:spLocks/>
          </p:cNvSpPr>
          <p:nvPr/>
        </p:nvSpPr>
        <p:spPr bwMode="auto">
          <a:xfrm>
            <a:off x="4949880" y="2781479"/>
            <a:ext cx="76200" cy="762000"/>
          </a:xfrm>
          <a:prstGeom prst="rightBrace">
            <a:avLst>
              <a:gd name="adj1" fmla="val 8314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9" name="Group 10">
            <a:extLst>
              <a:ext uri="{FF2B5EF4-FFF2-40B4-BE49-F238E27FC236}">
                <a16:creationId xmlns:a16="http://schemas.microsoft.com/office/drawing/2014/main" id="{25223941-FDD9-406B-AB52-0F19BA32C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966647"/>
              </p:ext>
            </p:extLst>
          </p:nvPr>
        </p:nvGraphicFramePr>
        <p:xfrm>
          <a:off x="4038883" y="2746626"/>
          <a:ext cx="685800" cy="270573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kumimoji="1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a1   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" name="Line 26">
            <a:extLst>
              <a:ext uri="{FF2B5EF4-FFF2-40B4-BE49-F238E27FC236}">
                <a16:creationId xmlns:a16="http://schemas.microsoft.com/office/drawing/2014/main" id="{DFBE0DD2-18D1-4075-A301-EE6850926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4779" y="2313404"/>
            <a:ext cx="0" cy="33528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Text Box 27">
            <a:extLst>
              <a:ext uri="{FF2B5EF4-FFF2-40B4-BE49-F238E27FC236}">
                <a16:creationId xmlns:a16="http://schemas.microsoft.com/office/drawing/2014/main" id="{2B46A3CE-CA50-4B8D-A6B7-2557DB91D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460" y="2392058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序号</a:t>
            </a:r>
          </a:p>
        </p:txBody>
      </p:sp>
      <p:sp>
        <p:nvSpPr>
          <p:cNvPr id="32" name="Text Box 28">
            <a:extLst>
              <a:ext uri="{FF2B5EF4-FFF2-40B4-BE49-F238E27FC236}">
                <a16:creationId xmlns:a16="http://schemas.microsoft.com/office/drawing/2014/main" id="{F4112A7D-A2D3-4B6E-9F10-58932C142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955" y="2716181"/>
            <a:ext cx="4784027" cy="11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出栈操作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先根据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指向，取出栈顶数据元素；再对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减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；完成出栈操作；结束时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指向去掉原栈顶元素后的新栈顶元素所在位置。</a:t>
            </a: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Text Box 29">
            <a:extLst>
              <a:ext uri="{FF2B5EF4-FFF2-40B4-BE49-F238E27FC236}">
                <a16:creationId xmlns:a16="http://schemas.microsoft.com/office/drawing/2014/main" id="{F2CB9572-FCBD-42E4-903E-A58BE17D9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862" y="2270653"/>
            <a:ext cx="3055938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(b)  </a:t>
            </a:r>
            <a:r>
              <a:rPr lang="zh-CN" altLang="en-US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进出栈说明</a:t>
            </a:r>
          </a:p>
        </p:txBody>
      </p:sp>
      <p:sp>
        <p:nvSpPr>
          <p:cNvPr id="34" name="Text Box 31">
            <a:extLst>
              <a:ext uri="{FF2B5EF4-FFF2-40B4-BE49-F238E27FC236}">
                <a16:creationId xmlns:a16="http://schemas.microsoft.com/office/drawing/2014/main" id="{99D3B24D-8544-4607-93C5-395DF8043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515" y="944150"/>
            <a:ext cx="6313495" cy="133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方案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en-US" altLang="zh-CN" sz="20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栈空间范围为：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s[0..maxleng-1]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顶指针指向顶元素所在位置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7A17272-32BE-4E2F-8224-1ABB9F112134}"/>
              </a:ext>
            </a:extLst>
          </p:cNvPr>
          <p:cNvSpPr txBox="1"/>
          <p:nvPr/>
        </p:nvSpPr>
        <p:spPr>
          <a:xfrm>
            <a:off x="2866643" y="2689205"/>
            <a:ext cx="1227860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maxleng-1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7DF9623-1597-478A-9C02-E83FBF6DECEA}"/>
              </a:ext>
            </a:extLst>
          </p:cNvPr>
          <p:cNvGrpSpPr/>
          <p:nvPr/>
        </p:nvGrpSpPr>
        <p:grpSpPr>
          <a:xfrm>
            <a:off x="2402442" y="3625541"/>
            <a:ext cx="1402299" cy="777264"/>
            <a:chOff x="2402442" y="3625541"/>
            <a:chExt cx="1402299" cy="777264"/>
          </a:xfrm>
        </p:grpSpPr>
        <p:sp>
          <p:nvSpPr>
            <p:cNvPr id="22" name="Text Box 3">
              <a:extLst>
                <a:ext uri="{FF2B5EF4-FFF2-40B4-BE49-F238E27FC236}">
                  <a16:creationId xmlns:a16="http://schemas.microsoft.com/office/drawing/2014/main" id="{EF2919F2-DCD3-4198-85E3-7EFD8D685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2442" y="3625541"/>
              <a:ext cx="1402299" cy="777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栈顶指针</a:t>
              </a: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ED5C7E5A-83F0-4D93-B048-2D216BB48F70}"/>
                </a:ext>
              </a:extLst>
            </p:cNvPr>
            <p:cNvSpPr/>
            <p:nvPr/>
          </p:nvSpPr>
          <p:spPr>
            <a:xfrm>
              <a:off x="3145023" y="3788566"/>
              <a:ext cx="339257" cy="1525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1CDBFCD-D293-44E6-8519-514AAAA038FA}"/>
              </a:ext>
            </a:extLst>
          </p:cNvPr>
          <p:cNvSpPr txBox="1"/>
          <p:nvPr/>
        </p:nvSpPr>
        <p:spPr>
          <a:xfrm>
            <a:off x="3559968" y="3658363"/>
            <a:ext cx="502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n-1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80187B-4A53-4CF5-A6AA-9DA63500D891}"/>
              </a:ext>
            </a:extLst>
          </p:cNvPr>
          <p:cNvSpPr txBox="1"/>
          <p:nvPr/>
        </p:nvSpPr>
        <p:spPr>
          <a:xfrm>
            <a:off x="4147489" y="3194614"/>
            <a:ext cx="428906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///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1D10FD7-E755-49B4-9CF3-CBE3BB7F71C3}"/>
              </a:ext>
            </a:extLst>
          </p:cNvPr>
          <p:cNvSpPr txBox="1"/>
          <p:nvPr/>
        </p:nvSpPr>
        <p:spPr>
          <a:xfrm>
            <a:off x="4155909" y="2750329"/>
            <a:ext cx="591278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///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2DEFDB3-D9F6-4915-AEA9-E2C8BAFAAA03}"/>
              </a:ext>
            </a:extLst>
          </p:cNvPr>
          <p:cNvSpPr txBox="1"/>
          <p:nvPr/>
        </p:nvSpPr>
        <p:spPr>
          <a:xfrm>
            <a:off x="4147489" y="3632636"/>
            <a:ext cx="438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72F341-7354-4FDE-A08B-51E5D1423B1D}"/>
              </a:ext>
            </a:extLst>
          </p:cNvPr>
          <p:cNvSpPr txBox="1"/>
          <p:nvPr/>
        </p:nvSpPr>
        <p:spPr>
          <a:xfrm>
            <a:off x="4079477" y="4075201"/>
            <a:ext cx="604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n-1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B287A81-0E24-4F17-B498-4522DD4599E3}"/>
              </a:ext>
            </a:extLst>
          </p:cNvPr>
          <p:cNvSpPr txBox="1"/>
          <p:nvPr/>
        </p:nvSpPr>
        <p:spPr>
          <a:xfrm>
            <a:off x="4117966" y="4532131"/>
            <a:ext cx="749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824D427-1DAD-4F25-ADC4-763441BEC4AA}"/>
              </a:ext>
            </a:extLst>
          </p:cNvPr>
          <p:cNvSpPr txBox="1"/>
          <p:nvPr/>
        </p:nvSpPr>
        <p:spPr>
          <a:xfrm>
            <a:off x="4038883" y="4555656"/>
            <a:ext cx="583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61298A4-A57C-47FE-9C1C-C7F2BD4EA5C2}"/>
              </a:ext>
            </a:extLst>
          </p:cNvPr>
          <p:cNvSpPr txBox="1"/>
          <p:nvPr/>
        </p:nvSpPr>
        <p:spPr>
          <a:xfrm>
            <a:off x="3569440" y="4120930"/>
            <a:ext cx="749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0A068D5-8051-4878-B6D1-0259B8BBF9EB}"/>
              </a:ext>
            </a:extLst>
          </p:cNvPr>
          <p:cNvSpPr txBox="1"/>
          <p:nvPr/>
        </p:nvSpPr>
        <p:spPr>
          <a:xfrm>
            <a:off x="3563970" y="4084241"/>
            <a:ext cx="502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n-2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</a:endParaRPr>
          </a:p>
        </p:txBody>
      </p:sp>
      <p:sp>
        <p:nvSpPr>
          <p:cNvPr id="52" name="Text Box 7">
            <a:extLst>
              <a:ext uri="{FF2B5EF4-FFF2-40B4-BE49-F238E27FC236}">
                <a16:creationId xmlns:a16="http://schemas.microsoft.com/office/drawing/2014/main" id="{9FFBBE69-565D-4A44-9367-8EADCEA11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29" y="2694891"/>
            <a:ext cx="221288" cy="128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自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由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区</a:t>
            </a:r>
          </a:p>
        </p:txBody>
      </p:sp>
      <p:sp>
        <p:nvSpPr>
          <p:cNvPr id="53" name="AutoShape 8">
            <a:extLst>
              <a:ext uri="{FF2B5EF4-FFF2-40B4-BE49-F238E27FC236}">
                <a16:creationId xmlns:a16="http://schemas.microsoft.com/office/drawing/2014/main" id="{3F2D1D01-D5B5-43EA-9D1B-140568D95BCF}"/>
              </a:ext>
            </a:extLst>
          </p:cNvPr>
          <p:cNvSpPr>
            <a:spLocks/>
          </p:cNvSpPr>
          <p:nvPr/>
        </p:nvSpPr>
        <p:spPr bwMode="auto">
          <a:xfrm>
            <a:off x="4941500" y="2800078"/>
            <a:ext cx="45719" cy="1137556"/>
          </a:xfrm>
          <a:prstGeom prst="rightBrace">
            <a:avLst>
              <a:gd name="adj1" fmla="val 8314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646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-0.00052 0.0673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3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 animBg="1"/>
      <p:bldP spid="32" grpId="0"/>
      <p:bldP spid="33" grpId="0"/>
      <p:bldP spid="39" grpId="0"/>
      <p:bldP spid="37" grpId="0"/>
      <p:bldP spid="38" grpId="0"/>
      <p:bldP spid="47" grpId="0"/>
      <p:bldP spid="49" grpId="0"/>
      <p:bldP spid="50" grpId="0"/>
      <p:bldP spid="51" grpId="0"/>
      <p:bldP spid="52" grpId="0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-2" y="785188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979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方案</a:t>
            </a:r>
            <a:r>
              <a:rPr lang="en-US" altLang="zh-CN" sz="2800" b="1" dirty="0">
                <a:solidFill>
                  <a:prstClr val="black"/>
                </a:solidFill>
                <a:cs typeface="+mn-ea"/>
                <a:sym typeface="+mn-lt"/>
              </a:rPr>
              <a:t>1</a:t>
            </a:r>
            <a:endParaRPr lang="zh-CN" altLang="en-US" sz="28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4" name="Group 2">
            <a:extLst>
              <a:ext uri="{FF2B5EF4-FFF2-40B4-BE49-F238E27FC236}">
                <a16:creationId xmlns:a16="http://schemas.microsoft.com/office/drawing/2014/main" id="{28548E90-A216-48A2-B232-8FBEA0D1C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897208"/>
              </p:ext>
            </p:extLst>
          </p:nvPr>
        </p:nvGraphicFramePr>
        <p:xfrm>
          <a:off x="7913687" y="1505418"/>
          <a:ext cx="685800" cy="270573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   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Box 18">
            <a:extLst>
              <a:ext uri="{FF2B5EF4-FFF2-40B4-BE49-F238E27FC236}">
                <a16:creationId xmlns:a16="http://schemas.microsoft.com/office/drawing/2014/main" id="{330CE858-9B8B-42DD-81E2-A03F04436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287" y="3374575"/>
            <a:ext cx="1828800" cy="125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0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-1 </a:t>
            </a:r>
          </a:p>
        </p:txBody>
      </p:sp>
      <p:sp>
        <p:nvSpPr>
          <p:cNvPr id="26" name="AutoShape 19">
            <a:extLst>
              <a:ext uri="{FF2B5EF4-FFF2-40B4-BE49-F238E27FC236}">
                <a16:creationId xmlns:a16="http://schemas.microsoft.com/office/drawing/2014/main" id="{387FEF4E-D35F-47CB-A82C-B39848EC9050}"/>
              </a:ext>
            </a:extLst>
          </p:cNvPr>
          <p:cNvSpPr>
            <a:spLocks/>
          </p:cNvSpPr>
          <p:nvPr/>
        </p:nvSpPr>
        <p:spPr bwMode="auto">
          <a:xfrm>
            <a:off x="8751887" y="1565743"/>
            <a:ext cx="152400" cy="2514600"/>
          </a:xfrm>
          <a:prstGeom prst="rightBrace">
            <a:avLst>
              <a:gd name="adj1" fmla="val 137500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2CD9EC3D-2A3F-43C9-81F1-3115A851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0487" y="2343618"/>
            <a:ext cx="441146" cy="125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自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由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区</a:t>
            </a: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70263FA2-242A-4764-B401-67A526185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006" y="4746907"/>
            <a:ext cx="5016961" cy="85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(d) </a:t>
            </a:r>
            <a:r>
              <a:rPr lang="zh-CN" altLang="en-US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空栈条件：</a:t>
            </a:r>
            <a:endParaRPr lang="en-US" altLang="zh-CN" sz="2000" b="1" dirty="0">
              <a:solidFill>
                <a:srgbClr val="333399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       top==-1</a:t>
            </a:r>
            <a:r>
              <a:rPr lang="zh-CN" altLang="en-US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，若删除元素，将发生“下溢”</a:t>
            </a:r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B18637D4-C0E9-43F4-BC01-079B10B76B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8662" y="1829268"/>
            <a:ext cx="0" cy="33528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Text Box 23">
            <a:extLst>
              <a:ext uri="{FF2B5EF4-FFF2-40B4-BE49-F238E27FC236}">
                <a16:creationId xmlns:a16="http://schemas.microsoft.com/office/drawing/2014/main" id="{52009EE9-669E-43A1-9BAB-E9ED53446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709" y="4150859"/>
            <a:ext cx="511679" cy="45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</a:p>
        </p:txBody>
      </p:sp>
      <p:sp>
        <p:nvSpPr>
          <p:cNvPr id="31" name="Text Box 24">
            <a:extLst>
              <a:ext uri="{FF2B5EF4-FFF2-40B4-BE49-F238E27FC236}">
                <a16:creationId xmlns:a16="http://schemas.microsoft.com/office/drawing/2014/main" id="{3EAB1127-B617-4E02-B350-F736E902C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3793" y="1029395"/>
            <a:ext cx="697627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序号</a:t>
            </a:r>
          </a:p>
        </p:txBody>
      </p:sp>
      <p:sp>
        <p:nvSpPr>
          <p:cNvPr id="32" name="Text Box 25">
            <a:extLst>
              <a:ext uri="{FF2B5EF4-FFF2-40B4-BE49-F238E27FC236}">
                <a16:creationId xmlns:a16="http://schemas.microsoft.com/office/drawing/2014/main" id="{A4979CE0-E206-4EE6-9A5F-C91EA1E4D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8227" y="1448682"/>
            <a:ext cx="513880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</a:p>
        </p:txBody>
      </p:sp>
      <p:sp>
        <p:nvSpPr>
          <p:cNvPr id="33" name="Text Box 26">
            <a:extLst>
              <a:ext uri="{FF2B5EF4-FFF2-40B4-BE49-F238E27FC236}">
                <a16:creationId xmlns:a16="http://schemas.microsoft.com/office/drawing/2014/main" id="{9D411555-7089-43F4-8A11-CC1015053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1494543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  <p:sp>
        <p:nvSpPr>
          <p:cNvPr id="34" name="Text Box 27">
            <a:extLst>
              <a:ext uri="{FF2B5EF4-FFF2-40B4-BE49-F238E27FC236}">
                <a16:creationId xmlns:a16="http://schemas.microsoft.com/office/drawing/2014/main" id="{BC506CAE-AADD-4600-AF00-DEF21D0D4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3739411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栈底</a:t>
            </a:r>
          </a:p>
        </p:txBody>
      </p:sp>
      <p:sp>
        <p:nvSpPr>
          <p:cNvPr id="35" name="Text Box 28">
            <a:extLst>
              <a:ext uri="{FF2B5EF4-FFF2-40B4-BE49-F238E27FC236}">
                <a16:creationId xmlns:a16="http://schemas.microsoft.com/office/drawing/2014/main" id="{BEF8C818-D09C-446A-88D2-C26C6C656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6741" y="3357589"/>
            <a:ext cx="897832" cy="85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0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42AD4C59-A5C8-4A6C-8ED5-01FD5095B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072" y="4616585"/>
            <a:ext cx="4311803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(c) </a:t>
            </a:r>
            <a:r>
              <a:rPr lang="zh-CN" altLang="en-US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满栈条件：</a:t>
            </a:r>
          </a:p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      top==maxleng-1</a:t>
            </a:r>
            <a:r>
              <a:rPr lang="zh-CN" altLang="en-US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，若插入元素，将发生“溢出”，“</a:t>
            </a:r>
            <a:r>
              <a:rPr lang="en-US" altLang="zh-CN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Overflow”</a:t>
            </a:r>
          </a:p>
        </p:txBody>
      </p:sp>
      <p:graphicFrame>
        <p:nvGraphicFramePr>
          <p:cNvPr id="37" name="Group 30">
            <a:extLst>
              <a:ext uri="{FF2B5EF4-FFF2-40B4-BE49-F238E27FC236}">
                <a16:creationId xmlns:a16="http://schemas.microsoft.com/office/drawing/2014/main" id="{ADCC72D4-78F1-423E-949D-24754C04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98253"/>
              </p:ext>
            </p:extLst>
          </p:nvPr>
        </p:nvGraphicFramePr>
        <p:xfrm>
          <a:off x="3895725" y="1489543"/>
          <a:ext cx="812800" cy="2733868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an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...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...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...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2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a2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a1   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" name="Text Box 46">
            <a:extLst>
              <a:ext uri="{FF2B5EF4-FFF2-40B4-BE49-F238E27FC236}">
                <a16:creationId xmlns:a16="http://schemas.microsoft.com/office/drawing/2014/main" id="{60885855-3E81-4149-8D4E-DDD228B95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1663" y="1031768"/>
            <a:ext cx="697627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序号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877494C-2D12-45EB-96EB-A22A02219198}"/>
              </a:ext>
            </a:extLst>
          </p:cNvPr>
          <p:cNvSpPr txBox="1"/>
          <p:nvPr/>
        </p:nvSpPr>
        <p:spPr>
          <a:xfrm>
            <a:off x="2626369" y="1459405"/>
            <a:ext cx="1288238" cy="452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maxleng-1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A125320-2D5D-4CA4-93B2-C41E9C22025E}"/>
              </a:ext>
            </a:extLst>
          </p:cNvPr>
          <p:cNvSpPr txBox="1"/>
          <p:nvPr/>
        </p:nvSpPr>
        <p:spPr>
          <a:xfrm>
            <a:off x="6659835" y="1459405"/>
            <a:ext cx="1392779" cy="452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maxleng-1</a:t>
            </a: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B5EC0F86-D09F-4D24-843A-D882804C8D30}"/>
              </a:ext>
            </a:extLst>
          </p:cNvPr>
          <p:cNvSpPr/>
          <p:nvPr/>
        </p:nvSpPr>
        <p:spPr>
          <a:xfrm>
            <a:off x="2300324" y="1633667"/>
            <a:ext cx="339257" cy="1525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17831BDB-918B-4D89-8D4B-EAC7B01C4226}"/>
              </a:ext>
            </a:extLst>
          </p:cNvPr>
          <p:cNvSpPr/>
          <p:nvPr/>
        </p:nvSpPr>
        <p:spPr>
          <a:xfrm>
            <a:off x="7081936" y="4360782"/>
            <a:ext cx="339257" cy="1525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979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顺序栈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3" name="Text Box 4">
            <a:extLst>
              <a:ext uri="{FF2B5EF4-FFF2-40B4-BE49-F238E27FC236}">
                <a16:creationId xmlns:a16="http://schemas.microsoft.com/office/drawing/2014/main" id="{D888AD54-E503-4688-9B31-F4F15C30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33" y="3628302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9DED15F4-334F-4A88-8911-A1854113A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33" y="4993013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栈底</a:t>
            </a: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59A3E6D0-62D9-4C6B-9595-65078F3BF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746" y="4162658"/>
            <a:ext cx="1600200" cy="125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0</a:t>
            </a: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557E6384-48D5-40A3-AB70-5F395E022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733" y="2518352"/>
            <a:ext cx="415498" cy="11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自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由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区</a:t>
            </a:r>
          </a:p>
        </p:txBody>
      </p:sp>
      <p:sp>
        <p:nvSpPr>
          <p:cNvPr id="27" name="AutoShape 8">
            <a:extLst>
              <a:ext uri="{FF2B5EF4-FFF2-40B4-BE49-F238E27FC236}">
                <a16:creationId xmlns:a16="http://schemas.microsoft.com/office/drawing/2014/main" id="{78C7A3F6-7193-4B19-9B35-72E895C01D1F}"/>
              </a:ext>
            </a:extLst>
          </p:cNvPr>
          <p:cNvSpPr>
            <a:spLocks/>
          </p:cNvSpPr>
          <p:nvPr/>
        </p:nvSpPr>
        <p:spPr bwMode="auto">
          <a:xfrm>
            <a:off x="4949880" y="2781479"/>
            <a:ext cx="76200" cy="762000"/>
          </a:xfrm>
          <a:prstGeom prst="rightBrace">
            <a:avLst>
              <a:gd name="adj1" fmla="val 8314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Text Box 9">
            <a:extLst>
              <a:ext uri="{FF2B5EF4-FFF2-40B4-BE49-F238E27FC236}">
                <a16:creationId xmlns:a16="http://schemas.microsoft.com/office/drawing/2014/main" id="{19271E13-D640-455C-9584-0EA3E2FCD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955" y="2098820"/>
            <a:ext cx="2878265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(a)  </a:t>
            </a:r>
            <a:r>
              <a:rPr lang="zh-CN" altLang="en-US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非空栈示意图</a:t>
            </a:r>
          </a:p>
          <a:p>
            <a:pPr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      top &gt;= 1  </a:t>
            </a:r>
          </a:p>
          <a:p>
            <a:pPr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zh-CN" altLang="en-US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顶元素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= s[top-1]</a:t>
            </a:r>
          </a:p>
        </p:txBody>
      </p:sp>
      <p:graphicFrame>
        <p:nvGraphicFramePr>
          <p:cNvPr id="29" name="Group 10">
            <a:extLst>
              <a:ext uri="{FF2B5EF4-FFF2-40B4-BE49-F238E27FC236}">
                <a16:creationId xmlns:a16="http://schemas.microsoft.com/office/drawing/2014/main" id="{25223941-FDD9-406B-AB52-0F19BA32C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195319"/>
              </p:ext>
            </p:extLst>
          </p:nvPr>
        </p:nvGraphicFramePr>
        <p:xfrm>
          <a:off x="4038883" y="2746626"/>
          <a:ext cx="685800" cy="270573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kumimoji="1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kumimoji="1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n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kumimoji="1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lt"/>
                        </a:rPr>
                        <a:t>...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a1   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" name="Line 26">
            <a:extLst>
              <a:ext uri="{FF2B5EF4-FFF2-40B4-BE49-F238E27FC236}">
                <a16:creationId xmlns:a16="http://schemas.microsoft.com/office/drawing/2014/main" id="{DFBE0DD2-18D1-4075-A301-EE6850926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9411" y="2351295"/>
            <a:ext cx="0" cy="33528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Text Box 27">
            <a:extLst>
              <a:ext uri="{FF2B5EF4-FFF2-40B4-BE49-F238E27FC236}">
                <a16:creationId xmlns:a16="http://schemas.microsoft.com/office/drawing/2014/main" id="{2B46A3CE-CA50-4B8D-A6B7-2557DB91D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460" y="2392058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序号</a:t>
            </a:r>
          </a:p>
        </p:txBody>
      </p:sp>
      <p:sp>
        <p:nvSpPr>
          <p:cNvPr id="32" name="Text Box 28">
            <a:extLst>
              <a:ext uri="{FF2B5EF4-FFF2-40B4-BE49-F238E27FC236}">
                <a16:creationId xmlns:a16="http://schemas.microsoft.com/office/drawing/2014/main" id="{F4112A7D-A2D3-4B6E-9F10-58932C142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955" y="2656711"/>
            <a:ext cx="4784027" cy="1497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进栈操作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先将新数据送入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指向的位置，再对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加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，指向下一空位置，完成进栈操作；结束时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正好指向新栈顶元素所在位置上的一空位置。</a:t>
            </a:r>
          </a:p>
        </p:txBody>
      </p:sp>
      <p:sp>
        <p:nvSpPr>
          <p:cNvPr id="33" name="Text Box 29">
            <a:extLst>
              <a:ext uri="{FF2B5EF4-FFF2-40B4-BE49-F238E27FC236}">
                <a16:creationId xmlns:a16="http://schemas.microsoft.com/office/drawing/2014/main" id="{F2CB9572-FCBD-42E4-903E-A58BE17D9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474" y="2158807"/>
            <a:ext cx="3055938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(b)  </a:t>
            </a:r>
            <a:r>
              <a:rPr lang="zh-CN" altLang="en-US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进出栈说明</a:t>
            </a:r>
          </a:p>
        </p:txBody>
      </p:sp>
      <p:sp>
        <p:nvSpPr>
          <p:cNvPr id="34" name="Text Box 31">
            <a:extLst>
              <a:ext uri="{FF2B5EF4-FFF2-40B4-BE49-F238E27FC236}">
                <a16:creationId xmlns:a16="http://schemas.microsoft.com/office/drawing/2014/main" id="{99D3B24D-8544-4607-93C5-395DF8043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515" y="944150"/>
            <a:ext cx="6313495" cy="133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方案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en-US" altLang="zh-CN" sz="20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栈空间范围为：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s[0..maxleng-1]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顶指针指向顶元素上的一空位置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7A17272-32BE-4E2F-8224-1ABB9F112134}"/>
              </a:ext>
            </a:extLst>
          </p:cNvPr>
          <p:cNvSpPr txBox="1"/>
          <p:nvPr/>
        </p:nvSpPr>
        <p:spPr>
          <a:xfrm>
            <a:off x="2866643" y="2689205"/>
            <a:ext cx="1227860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maxleng-1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7DF9623-1597-478A-9C02-E83FBF6DECEA}"/>
              </a:ext>
            </a:extLst>
          </p:cNvPr>
          <p:cNvGrpSpPr/>
          <p:nvPr/>
        </p:nvGrpSpPr>
        <p:grpSpPr>
          <a:xfrm>
            <a:off x="2392240" y="3639063"/>
            <a:ext cx="1402299" cy="777264"/>
            <a:chOff x="2402442" y="3625541"/>
            <a:chExt cx="1402299" cy="777264"/>
          </a:xfrm>
        </p:grpSpPr>
        <p:sp>
          <p:nvSpPr>
            <p:cNvPr id="22" name="Text Box 3">
              <a:extLst>
                <a:ext uri="{FF2B5EF4-FFF2-40B4-BE49-F238E27FC236}">
                  <a16:creationId xmlns:a16="http://schemas.microsoft.com/office/drawing/2014/main" id="{EF2919F2-DCD3-4198-85E3-7EFD8D685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2442" y="3625541"/>
              <a:ext cx="1402299" cy="777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栈顶指针</a:t>
              </a: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ED5C7E5A-83F0-4D93-B048-2D216BB48F70}"/>
                </a:ext>
              </a:extLst>
            </p:cNvPr>
            <p:cNvSpPr/>
            <p:nvPr/>
          </p:nvSpPr>
          <p:spPr>
            <a:xfrm>
              <a:off x="3145023" y="3788566"/>
              <a:ext cx="339257" cy="1525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1CDBFCD-D293-44E6-8519-514AAAA038FA}"/>
              </a:ext>
            </a:extLst>
          </p:cNvPr>
          <p:cNvSpPr txBox="1"/>
          <p:nvPr/>
        </p:nvSpPr>
        <p:spPr>
          <a:xfrm>
            <a:off x="3550196" y="4163925"/>
            <a:ext cx="502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n-1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80187B-4A53-4CF5-A6AA-9DA63500D891}"/>
              </a:ext>
            </a:extLst>
          </p:cNvPr>
          <p:cNvSpPr txBox="1"/>
          <p:nvPr/>
        </p:nvSpPr>
        <p:spPr>
          <a:xfrm>
            <a:off x="4147489" y="3194614"/>
            <a:ext cx="428906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///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1D10FD7-E755-49B4-9CF3-CBE3BB7F71C3}"/>
              </a:ext>
            </a:extLst>
          </p:cNvPr>
          <p:cNvSpPr txBox="1"/>
          <p:nvPr/>
        </p:nvSpPr>
        <p:spPr>
          <a:xfrm>
            <a:off x="4155909" y="2750329"/>
            <a:ext cx="591278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///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FF61217-EF22-4B4E-A9CC-153774EF3CCD}"/>
              </a:ext>
            </a:extLst>
          </p:cNvPr>
          <p:cNvSpPr txBox="1"/>
          <p:nvPr/>
        </p:nvSpPr>
        <p:spPr>
          <a:xfrm>
            <a:off x="4074552" y="3631959"/>
            <a:ext cx="8219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a</a:t>
            </a:r>
            <a:r>
              <a:rPr kumimoji="1" lang="en-US" altLang="zh-CN" sz="2000" b="1" baseline="-25000" dirty="0">
                <a:solidFill>
                  <a:srgbClr val="FF0000"/>
                </a:solidFill>
                <a:cs typeface="+mn-ea"/>
                <a:sym typeface="+mn-lt"/>
              </a:rPr>
              <a:t>n+1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B58CE1B-BF37-4A42-AAB3-6CEAA852D392}"/>
              </a:ext>
            </a:extLst>
          </p:cNvPr>
          <p:cNvSpPr txBox="1"/>
          <p:nvPr/>
        </p:nvSpPr>
        <p:spPr>
          <a:xfrm>
            <a:off x="3513560" y="3208444"/>
            <a:ext cx="61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n+1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</a:endParaRPr>
          </a:p>
        </p:txBody>
      </p:sp>
      <p:sp>
        <p:nvSpPr>
          <p:cNvPr id="49" name="Text Box 4">
            <a:extLst>
              <a:ext uri="{FF2B5EF4-FFF2-40B4-BE49-F238E27FC236}">
                <a16:creationId xmlns:a16="http://schemas.microsoft.com/office/drawing/2014/main" id="{ACF5DCC8-17D9-4124-8D14-8512221C1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33" y="3175850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884B5F5-A090-4FC2-87F8-9865ED7F46C2}"/>
              </a:ext>
            </a:extLst>
          </p:cNvPr>
          <p:cNvSpPr txBox="1"/>
          <p:nvPr/>
        </p:nvSpPr>
        <p:spPr>
          <a:xfrm>
            <a:off x="3662100" y="3681841"/>
            <a:ext cx="285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1473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0023 L 0.00234 -0.0687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2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 animBg="1"/>
      <p:bldP spid="28" grpId="0"/>
      <p:bldP spid="28" grpId="1"/>
      <p:bldP spid="32" grpId="0"/>
      <p:bldP spid="33" grpId="0"/>
      <p:bldP spid="41" grpId="0"/>
      <p:bldP spid="43" grpId="0"/>
      <p:bldP spid="44" grpId="0"/>
      <p:bldP spid="49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979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顺序栈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3" name="Text Box 4">
            <a:extLst>
              <a:ext uri="{FF2B5EF4-FFF2-40B4-BE49-F238E27FC236}">
                <a16:creationId xmlns:a16="http://schemas.microsoft.com/office/drawing/2014/main" id="{D888AD54-E503-4688-9B31-F4F15C30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858" y="3215278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9DED15F4-334F-4A88-8911-A1854113A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33" y="4993013"/>
            <a:ext cx="64633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栈底</a:t>
            </a: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59A3E6D0-62D9-4C6B-9595-65078F3BF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746" y="4162658"/>
            <a:ext cx="1600200" cy="121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1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0</a:t>
            </a: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557E6384-48D5-40A3-AB70-5F395E022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733" y="2518352"/>
            <a:ext cx="415498" cy="11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自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由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区</a:t>
            </a:r>
          </a:p>
        </p:txBody>
      </p:sp>
      <p:sp>
        <p:nvSpPr>
          <p:cNvPr id="27" name="AutoShape 8">
            <a:extLst>
              <a:ext uri="{FF2B5EF4-FFF2-40B4-BE49-F238E27FC236}">
                <a16:creationId xmlns:a16="http://schemas.microsoft.com/office/drawing/2014/main" id="{78C7A3F6-7193-4B19-9B35-72E895C01D1F}"/>
              </a:ext>
            </a:extLst>
          </p:cNvPr>
          <p:cNvSpPr>
            <a:spLocks/>
          </p:cNvSpPr>
          <p:nvPr/>
        </p:nvSpPr>
        <p:spPr bwMode="auto">
          <a:xfrm>
            <a:off x="4949880" y="2781479"/>
            <a:ext cx="76200" cy="762000"/>
          </a:xfrm>
          <a:prstGeom prst="rightBrace">
            <a:avLst>
              <a:gd name="adj1" fmla="val 8314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9" name="Group 10">
            <a:extLst>
              <a:ext uri="{FF2B5EF4-FFF2-40B4-BE49-F238E27FC236}">
                <a16:creationId xmlns:a16="http://schemas.microsoft.com/office/drawing/2014/main" id="{25223941-FDD9-406B-AB52-0F19BA32C756}"/>
              </a:ext>
            </a:extLst>
          </p:cNvPr>
          <p:cNvGraphicFramePr>
            <a:graphicFrameLocks noGrp="1"/>
          </p:cNvGraphicFramePr>
          <p:nvPr/>
        </p:nvGraphicFramePr>
        <p:xfrm>
          <a:off x="4038883" y="2746626"/>
          <a:ext cx="685800" cy="270573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kumimoji="1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a1   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" name="Line 26">
            <a:extLst>
              <a:ext uri="{FF2B5EF4-FFF2-40B4-BE49-F238E27FC236}">
                <a16:creationId xmlns:a16="http://schemas.microsoft.com/office/drawing/2014/main" id="{DFBE0DD2-18D1-4075-A301-EE6850926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4779" y="2313404"/>
            <a:ext cx="0" cy="33528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Text Box 27">
            <a:extLst>
              <a:ext uri="{FF2B5EF4-FFF2-40B4-BE49-F238E27FC236}">
                <a16:creationId xmlns:a16="http://schemas.microsoft.com/office/drawing/2014/main" id="{2B46A3CE-CA50-4B8D-A6B7-2557DB91D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460" y="2392058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序号</a:t>
            </a:r>
          </a:p>
        </p:txBody>
      </p:sp>
      <p:sp>
        <p:nvSpPr>
          <p:cNvPr id="32" name="Text Box 28">
            <a:extLst>
              <a:ext uri="{FF2B5EF4-FFF2-40B4-BE49-F238E27FC236}">
                <a16:creationId xmlns:a16="http://schemas.microsoft.com/office/drawing/2014/main" id="{F4112A7D-A2D3-4B6E-9F10-58932C142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955" y="2716181"/>
            <a:ext cx="4784027" cy="1497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出栈操作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先对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减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，根据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指向取出栈顶数据元素；完成出栈操作；结束时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指向去掉原栈顶元素后的新栈顶元素所在位置上的一空位置。</a:t>
            </a: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Text Box 29">
            <a:extLst>
              <a:ext uri="{FF2B5EF4-FFF2-40B4-BE49-F238E27FC236}">
                <a16:creationId xmlns:a16="http://schemas.microsoft.com/office/drawing/2014/main" id="{F2CB9572-FCBD-42E4-903E-A58BE17D9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862" y="2270653"/>
            <a:ext cx="3055938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(b)  </a:t>
            </a:r>
            <a:r>
              <a:rPr lang="zh-CN" altLang="en-US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进出栈说明</a:t>
            </a:r>
          </a:p>
        </p:txBody>
      </p:sp>
      <p:sp>
        <p:nvSpPr>
          <p:cNvPr id="34" name="Text Box 31">
            <a:extLst>
              <a:ext uri="{FF2B5EF4-FFF2-40B4-BE49-F238E27FC236}">
                <a16:creationId xmlns:a16="http://schemas.microsoft.com/office/drawing/2014/main" id="{99D3B24D-8544-4607-93C5-395DF8043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515" y="944150"/>
            <a:ext cx="6313495" cy="133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方案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en-US" altLang="zh-CN" sz="20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栈空间范围为：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s[0..maxleng-1]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顶指针指向顶元素所在位置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7A17272-32BE-4E2F-8224-1ABB9F112134}"/>
              </a:ext>
            </a:extLst>
          </p:cNvPr>
          <p:cNvSpPr txBox="1"/>
          <p:nvPr/>
        </p:nvSpPr>
        <p:spPr>
          <a:xfrm>
            <a:off x="2866643" y="2689205"/>
            <a:ext cx="1227860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maxleng-1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7DF9623-1597-478A-9C02-E83FBF6DECEA}"/>
              </a:ext>
            </a:extLst>
          </p:cNvPr>
          <p:cNvGrpSpPr/>
          <p:nvPr/>
        </p:nvGrpSpPr>
        <p:grpSpPr>
          <a:xfrm>
            <a:off x="2451113" y="3131723"/>
            <a:ext cx="1402299" cy="777264"/>
            <a:chOff x="2402442" y="3625541"/>
            <a:chExt cx="1402299" cy="777264"/>
          </a:xfrm>
        </p:grpSpPr>
        <p:sp>
          <p:nvSpPr>
            <p:cNvPr id="22" name="Text Box 3">
              <a:extLst>
                <a:ext uri="{FF2B5EF4-FFF2-40B4-BE49-F238E27FC236}">
                  <a16:creationId xmlns:a16="http://schemas.microsoft.com/office/drawing/2014/main" id="{EF2919F2-DCD3-4198-85E3-7EFD8D685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2442" y="3625541"/>
              <a:ext cx="1402299" cy="777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栈顶指针</a:t>
              </a: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ED5C7E5A-83F0-4D93-B048-2D216BB48F70}"/>
                </a:ext>
              </a:extLst>
            </p:cNvPr>
            <p:cNvSpPr/>
            <p:nvPr/>
          </p:nvSpPr>
          <p:spPr>
            <a:xfrm>
              <a:off x="3145023" y="3788566"/>
              <a:ext cx="339257" cy="1525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1CDBFCD-D293-44E6-8519-514AAAA038FA}"/>
              </a:ext>
            </a:extLst>
          </p:cNvPr>
          <p:cNvSpPr txBox="1"/>
          <p:nvPr/>
        </p:nvSpPr>
        <p:spPr>
          <a:xfrm>
            <a:off x="3559968" y="3658363"/>
            <a:ext cx="502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n-1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1D10FD7-E755-49B4-9CF3-CBE3BB7F71C3}"/>
              </a:ext>
            </a:extLst>
          </p:cNvPr>
          <p:cNvSpPr txBox="1"/>
          <p:nvPr/>
        </p:nvSpPr>
        <p:spPr>
          <a:xfrm>
            <a:off x="4155909" y="2750329"/>
            <a:ext cx="591278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///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2DEFDB3-D9F6-4915-AEA9-E2C8BAFAAA03}"/>
              </a:ext>
            </a:extLst>
          </p:cNvPr>
          <p:cNvSpPr txBox="1"/>
          <p:nvPr/>
        </p:nvSpPr>
        <p:spPr>
          <a:xfrm>
            <a:off x="4147489" y="3632636"/>
            <a:ext cx="438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72F341-7354-4FDE-A08B-51E5D1423B1D}"/>
              </a:ext>
            </a:extLst>
          </p:cNvPr>
          <p:cNvSpPr txBox="1"/>
          <p:nvPr/>
        </p:nvSpPr>
        <p:spPr>
          <a:xfrm>
            <a:off x="4079477" y="4075201"/>
            <a:ext cx="604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n-1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B287A81-0E24-4F17-B498-4522DD4599E3}"/>
              </a:ext>
            </a:extLst>
          </p:cNvPr>
          <p:cNvSpPr txBox="1"/>
          <p:nvPr/>
        </p:nvSpPr>
        <p:spPr>
          <a:xfrm>
            <a:off x="4117966" y="4532131"/>
            <a:ext cx="749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824D427-1DAD-4F25-ADC4-763441BEC4AA}"/>
              </a:ext>
            </a:extLst>
          </p:cNvPr>
          <p:cNvSpPr txBox="1"/>
          <p:nvPr/>
        </p:nvSpPr>
        <p:spPr>
          <a:xfrm>
            <a:off x="4038883" y="4555656"/>
            <a:ext cx="583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61298A4-A57C-47FE-9C1C-C7F2BD4EA5C2}"/>
              </a:ext>
            </a:extLst>
          </p:cNvPr>
          <p:cNvSpPr txBox="1"/>
          <p:nvPr/>
        </p:nvSpPr>
        <p:spPr>
          <a:xfrm>
            <a:off x="3569440" y="4120930"/>
            <a:ext cx="749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0A068D5-8051-4878-B6D1-0259B8BBF9EB}"/>
              </a:ext>
            </a:extLst>
          </p:cNvPr>
          <p:cNvSpPr txBox="1"/>
          <p:nvPr/>
        </p:nvSpPr>
        <p:spPr>
          <a:xfrm>
            <a:off x="3557007" y="4113361"/>
            <a:ext cx="502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n-2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29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-0.00052 0.0673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3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0.00221 0.0608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303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 animBg="1"/>
      <p:bldP spid="32" grpId="0"/>
      <p:bldP spid="33" grpId="0"/>
      <p:bldP spid="39" grpId="0"/>
      <p:bldP spid="37" grpId="0"/>
      <p:bldP spid="38" grpId="0"/>
      <p:bldP spid="47" grpId="0"/>
      <p:bldP spid="49" grpId="0"/>
      <p:bldP spid="50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方案</a:t>
            </a: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4" name="Group 2">
            <a:extLst>
              <a:ext uri="{FF2B5EF4-FFF2-40B4-BE49-F238E27FC236}">
                <a16:creationId xmlns:a16="http://schemas.microsoft.com/office/drawing/2014/main" id="{73C1FACD-0491-4CD3-83E7-B25B21E7E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378211"/>
              </p:ext>
            </p:extLst>
          </p:nvPr>
        </p:nvGraphicFramePr>
        <p:xfrm>
          <a:off x="8199995" y="1562921"/>
          <a:ext cx="685800" cy="275113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   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Box 18">
            <a:extLst>
              <a:ext uri="{FF2B5EF4-FFF2-40B4-BE49-F238E27FC236}">
                <a16:creationId xmlns:a16="http://schemas.microsoft.com/office/drawing/2014/main" id="{987A5996-347A-451A-833F-DE087E289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5306" y="1493621"/>
            <a:ext cx="1210313" cy="3257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maxleng-1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0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0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</a:p>
        </p:txBody>
      </p:sp>
      <p:sp>
        <p:nvSpPr>
          <p:cNvPr id="26" name="AutoShape 19">
            <a:extLst>
              <a:ext uri="{FF2B5EF4-FFF2-40B4-BE49-F238E27FC236}">
                <a16:creationId xmlns:a16="http://schemas.microsoft.com/office/drawing/2014/main" id="{90FB6CA7-ED99-4214-8FA5-0709F3205278}"/>
              </a:ext>
            </a:extLst>
          </p:cNvPr>
          <p:cNvSpPr>
            <a:spLocks/>
          </p:cNvSpPr>
          <p:nvPr/>
        </p:nvSpPr>
        <p:spPr bwMode="auto">
          <a:xfrm>
            <a:off x="9038195" y="1623246"/>
            <a:ext cx="152400" cy="2514600"/>
          </a:xfrm>
          <a:prstGeom prst="rightBrace">
            <a:avLst>
              <a:gd name="adj1" fmla="val 137500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698AB2D9-45FA-4350-8817-E2293E668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795" y="2401121"/>
            <a:ext cx="415498" cy="11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自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由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区</a:t>
            </a: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29409CA3-8CA7-4D7B-8A72-CA1BEC32E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633" y="4996202"/>
            <a:ext cx="3990975" cy="85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(d) </a:t>
            </a:r>
            <a:r>
              <a:rPr lang="zh-CN" altLang="en-US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空栈条件：</a:t>
            </a:r>
            <a:r>
              <a:rPr lang="en-US" altLang="zh-CN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top==0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     若删除元素，将发生“下溢”</a:t>
            </a:r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7B4BA260-06D9-4BBB-8E5D-1102504A10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4970" y="1886771"/>
            <a:ext cx="0" cy="33528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Text Box 23">
            <a:extLst>
              <a:ext uri="{FF2B5EF4-FFF2-40B4-BE49-F238E27FC236}">
                <a16:creationId xmlns:a16="http://schemas.microsoft.com/office/drawing/2014/main" id="{A91C415E-78CE-4EE9-84D8-5CA68E983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9727" y="3929584"/>
            <a:ext cx="479618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</a:p>
        </p:txBody>
      </p:sp>
      <p:sp>
        <p:nvSpPr>
          <p:cNvPr id="31" name="Text Box 24">
            <a:extLst>
              <a:ext uri="{FF2B5EF4-FFF2-40B4-BE49-F238E27FC236}">
                <a16:creationId xmlns:a16="http://schemas.microsoft.com/office/drawing/2014/main" id="{3ABD506B-6C06-4D7E-A92C-8CE1D451C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422" y="1124456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序号</a:t>
            </a:r>
          </a:p>
        </p:txBody>
      </p:sp>
      <p:sp>
        <p:nvSpPr>
          <p:cNvPr id="32" name="Text Box 25">
            <a:extLst>
              <a:ext uri="{FF2B5EF4-FFF2-40B4-BE49-F238E27FC236}">
                <a16:creationId xmlns:a16="http://schemas.microsoft.com/office/drawing/2014/main" id="{317B2362-65DC-4582-B0CD-906D5711C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848" y="1158252"/>
            <a:ext cx="58437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 </a:t>
            </a:r>
          </a:p>
        </p:txBody>
      </p:sp>
      <p:sp>
        <p:nvSpPr>
          <p:cNvPr id="33" name="Text Box 26">
            <a:extLst>
              <a:ext uri="{FF2B5EF4-FFF2-40B4-BE49-F238E27FC236}">
                <a16:creationId xmlns:a16="http://schemas.microsoft.com/office/drawing/2014/main" id="{539BF052-7BF1-4F03-933D-FD5AC0703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883" y="1542283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  <p:sp>
        <p:nvSpPr>
          <p:cNvPr id="34" name="Text Box 27">
            <a:extLst>
              <a:ext uri="{FF2B5EF4-FFF2-40B4-BE49-F238E27FC236}">
                <a16:creationId xmlns:a16="http://schemas.microsoft.com/office/drawing/2014/main" id="{4A227390-C8CE-44EE-A56E-C8C0F05CB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883" y="3888608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栈底</a:t>
            </a:r>
          </a:p>
        </p:txBody>
      </p:sp>
      <p:sp>
        <p:nvSpPr>
          <p:cNvPr id="35" name="Text Box 28">
            <a:extLst>
              <a:ext uri="{FF2B5EF4-FFF2-40B4-BE49-F238E27FC236}">
                <a16:creationId xmlns:a16="http://schemas.microsoft.com/office/drawing/2014/main" id="{288F8F73-2CE9-4030-B043-8A564AA66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060" y="1535855"/>
            <a:ext cx="1279303" cy="2817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maxleng-1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0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B4095ED4-EE65-46BE-83F2-99CBA1EE7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214" y="4991542"/>
            <a:ext cx="421163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(c) </a:t>
            </a:r>
            <a:r>
              <a:rPr lang="zh-CN" altLang="en-US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满栈条件：</a:t>
            </a:r>
            <a:r>
              <a:rPr lang="en-US" altLang="zh-CN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top==</a:t>
            </a:r>
            <a:r>
              <a:rPr lang="en-US" altLang="zh-CN" sz="2000" b="1" dirty="0" err="1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maxleng</a:t>
            </a:r>
            <a:r>
              <a:rPr lang="en-US" altLang="zh-CN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    若插入元素</a:t>
            </a:r>
            <a:r>
              <a:rPr lang="en-US" altLang="zh-CN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将发生“溢出”</a:t>
            </a:r>
          </a:p>
        </p:txBody>
      </p:sp>
      <p:graphicFrame>
        <p:nvGraphicFramePr>
          <p:cNvPr id="37" name="Group 30">
            <a:extLst>
              <a:ext uri="{FF2B5EF4-FFF2-40B4-BE49-F238E27FC236}">
                <a16:creationId xmlns:a16="http://schemas.microsoft.com/office/drawing/2014/main" id="{AD655CDE-62BF-4D2E-AFAC-F876B1B1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196822"/>
              </p:ext>
            </p:extLst>
          </p:nvPr>
        </p:nvGraphicFramePr>
        <p:xfrm>
          <a:off x="4182033" y="1547046"/>
          <a:ext cx="812800" cy="2770188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an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...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...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...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a2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a1   </a:t>
                      </a: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" name="Text Box 46">
            <a:extLst>
              <a:ext uri="{FF2B5EF4-FFF2-40B4-BE49-F238E27FC236}">
                <a16:creationId xmlns:a16="http://schemas.microsoft.com/office/drawing/2014/main" id="{A9596482-08E8-4C0E-ACFE-2489A73B5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05" y="1145756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序号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ED2FEF65-BE73-4E2F-9297-F43899C62D68}"/>
              </a:ext>
            </a:extLst>
          </p:cNvPr>
          <p:cNvSpPr/>
          <p:nvPr/>
        </p:nvSpPr>
        <p:spPr>
          <a:xfrm>
            <a:off x="2660589" y="1318052"/>
            <a:ext cx="339257" cy="1525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5C42B715-6254-4EA0-A321-56D2C5CC7C6F}"/>
              </a:ext>
            </a:extLst>
          </p:cNvPr>
          <p:cNvSpPr/>
          <p:nvPr/>
        </p:nvSpPr>
        <p:spPr>
          <a:xfrm>
            <a:off x="7090326" y="4100190"/>
            <a:ext cx="339257" cy="1349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0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6692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3200" b="1" dirty="0">
                <a:solidFill>
                  <a:prstClr val="black"/>
                </a:solidFill>
                <a:cs typeface="+mn-ea"/>
                <a:sym typeface="+mn-lt"/>
              </a:rPr>
              <a:t>引言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9" name="Text Box 3">
            <a:extLst>
              <a:ext uri="{FF2B5EF4-FFF2-40B4-BE49-F238E27FC236}">
                <a16:creationId xmlns:a16="http://schemas.microsoft.com/office/drawing/2014/main" id="{992058BE-F0F8-415F-9ED0-48CBB227F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4590" y="1396540"/>
            <a:ext cx="6228861" cy="437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对线性表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L=(a1,a2,,...,an)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可在任意第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=1,2,,...n,n+1)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个位置插入新元素，或删除任意第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=1,2,,...n)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个元素，</a:t>
            </a:r>
            <a:r>
              <a:rPr lang="zh-CN" altLang="en-US" sz="2000" b="1" dirty="0">
                <a:solidFill>
                  <a:srgbClr val="00B050"/>
                </a:solidFill>
                <a:latin typeface="+mn-lt"/>
                <a:ea typeface="+mn-ea"/>
                <a:cs typeface="+mn-ea"/>
                <a:sym typeface="+mn-lt"/>
              </a:rPr>
              <a:t>插入、删除的位置无限制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0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受限数据结构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插入和删除受限制的线性表。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(stack)</a:t>
            </a: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队列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(queue)</a:t>
            </a: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双队列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(deque)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都属于插入和删除受限制的线性表。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0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4CAD00-683B-441A-817D-5D7E7B79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10" y="2150110"/>
            <a:ext cx="2804160" cy="280416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8E8A78BD-C988-4C51-9226-150B782524BF}"/>
              </a:ext>
            </a:extLst>
          </p:cNvPr>
          <p:cNvSpPr/>
          <p:nvPr/>
        </p:nvSpPr>
        <p:spPr>
          <a:xfrm>
            <a:off x="4072882" y="391978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6D5742B-5F87-4F21-8325-23F1DEBFA6A0}"/>
              </a:ext>
            </a:extLst>
          </p:cNvPr>
          <p:cNvSpPr/>
          <p:nvPr/>
        </p:nvSpPr>
        <p:spPr>
          <a:xfrm>
            <a:off x="3880357" y="532374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10" y="2150110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6" name="椭圆 5"/>
          <p:cNvSpPr/>
          <p:nvPr/>
        </p:nvSpPr>
        <p:spPr>
          <a:xfrm>
            <a:off x="4072882" y="391978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" name="椭圆 1"/>
          <p:cNvSpPr/>
          <p:nvPr/>
        </p:nvSpPr>
        <p:spPr>
          <a:xfrm>
            <a:off x="3880357" y="532374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7193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131734A-6B0F-406D-AB07-1E6F554C2093}"/>
              </a:ext>
            </a:extLst>
          </p:cNvPr>
          <p:cNvSpPr txBox="1"/>
          <p:nvPr/>
        </p:nvSpPr>
        <p:spPr>
          <a:xfrm>
            <a:off x="5388763" y="1759265"/>
            <a:ext cx="6104238" cy="48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2.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顺序栈的描述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967BB51-2167-40CF-ADB8-D7F48FE60277}"/>
              </a:ext>
            </a:extLst>
          </p:cNvPr>
          <p:cNvSpPr txBox="1"/>
          <p:nvPr/>
        </p:nvSpPr>
        <p:spPr>
          <a:xfrm>
            <a:off x="5388763" y="2331726"/>
            <a:ext cx="6104238" cy="1884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栈元素与顶指针合并定义为一个记录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(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结构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约定：栈元素空间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[0..maxleng-1]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                  top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指向栈元素上一空位置。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**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top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是栈顶标志，根据约定由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top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找栈顶元素。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4A84FF7-80DD-42B4-88C2-E3A78CD07AE2}"/>
              </a:ext>
            </a:extLst>
          </p:cNvPr>
          <p:cNvCxnSpPr>
            <a:cxnSpLocks/>
          </p:cNvCxnSpPr>
          <p:nvPr/>
        </p:nvCxnSpPr>
        <p:spPr>
          <a:xfrm>
            <a:off x="0" y="683120"/>
            <a:ext cx="407288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9098538-CCF2-4C5C-99C0-B6A93B2BF0EE}"/>
              </a:ext>
            </a:extLst>
          </p:cNvPr>
          <p:cNvCxnSpPr>
            <a:cxnSpLocks/>
          </p:cNvCxnSpPr>
          <p:nvPr/>
        </p:nvCxnSpPr>
        <p:spPr>
          <a:xfrm>
            <a:off x="8327136" y="670928"/>
            <a:ext cx="386486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54BF6FC-927D-4071-93F8-C835480F1EE7}"/>
              </a:ext>
            </a:extLst>
          </p:cNvPr>
          <p:cNvSpPr txBox="1"/>
          <p:nvPr/>
        </p:nvSpPr>
        <p:spPr>
          <a:xfrm>
            <a:off x="4000339" y="375586"/>
            <a:ext cx="4254399" cy="5254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3.1.2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栈的存储表示和操作实现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82" y="2185250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176697" y="3847974"/>
            <a:ext cx="2583109" cy="3447494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3715954" y="395492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" name="椭圆 1"/>
          <p:cNvSpPr/>
          <p:nvPr/>
        </p:nvSpPr>
        <p:spPr>
          <a:xfrm>
            <a:off x="3523429" y="535888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D278B94-F83C-45D2-873B-CEFD9A3FB544}"/>
              </a:ext>
            </a:extLst>
          </p:cNvPr>
          <p:cNvSpPr txBox="1"/>
          <p:nvPr/>
        </p:nvSpPr>
        <p:spPr>
          <a:xfrm>
            <a:off x="4836745" y="223186"/>
            <a:ext cx="2518509" cy="10057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3.1.2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栈的存储表示和操作实现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131734A-6B0F-406D-AB07-1E6F554C2093}"/>
              </a:ext>
            </a:extLst>
          </p:cNvPr>
          <p:cNvSpPr txBox="1"/>
          <p:nvPr/>
        </p:nvSpPr>
        <p:spPr>
          <a:xfrm>
            <a:off x="4930794" y="1368792"/>
            <a:ext cx="6104238" cy="48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2.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顺序栈的描述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7360086-017D-4E8A-A839-0360E43385E3}"/>
              </a:ext>
            </a:extLst>
          </p:cNvPr>
          <p:cNvSpPr txBox="1"/>
          <p:nvPr/>
        </p:nvSpPr>
        <p:spPr>
          <a:xfrm>
            <a:off x="4930794" y="1932743"/>
            <a:ext cx="6104238" cy="48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存储空间分配方案：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静态分配和动态分配</a:t>
            </a:r>
          </a:p>
        </p:txBody>
      </p:sp>
      <p:sp>
        <p:nvSpPr>
          <p:cNvPr id="30" name="Text Box 3">
            <a:extLst>
              <a:ext uri="{FF2B5EF4-FFF2-40B4-BE49-F238E27FC236}">
                <a16:creationId xmlns:a16="http://schemas.microsoft.com/office/drawing/2014/main" id="{BBA049E8-D748-41B2-B904-3BF8FABF2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794" y="2514533"/>
            <a:ext cx="6013532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静态分配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83B27D-229E-42E1-BDFF-66E7264D8E4D}"/>
              </a:ext>
            </a:extLst>
          </p:cNvPr>
          <p:cNvSpPr txBox="1"/>
          <p:nvPr/>
        </p:nvSpPr>
        <p:spPr>
          <a:xfrm>
            <a:off x="5376601" y="3119681"/>
            <a:ext cx="5062394" cy="2217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typedef struct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{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ElemType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elem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maxleng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];  //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栈元素空间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int top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;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                       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顶指针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}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sqstack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;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                     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sqstack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为结构类型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sqstack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s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;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                     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为结构类型变量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其中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: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s.top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---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顶指针；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s.elem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[s.top-1]---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顶元素</a:t>
            </a:r>
            <a:endParaRPr lang="zh-CN" altLang="en-US" dirty="0"/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DD0E0D7B-D609-4399-A8FD-1600F004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5636" y="5503952"/>
            <a:ext cx="538564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静态分配当栈空间满了之后再插入元素会产生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溢出</a:t>
            </a:r>
            <a:r>
              <a:rPr lang="zh-CN" altLang="en-US" sz="18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7413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30" grpId="0"/>
      <p:bldP spid="17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53" y="2167136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176697" y="3847974"/>
            <a:ext cx="2583109" cy="3447494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3073825" y="3936810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" name="椭圆 1"/>
          <p:cNvSpPr/>
          <p:nvPr/>
        </p:nvSpPr>
        <p:spPr>
          <a:xfrm>
            <a:off x="2881300" y="5340767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D278B94-F83C-45D2-873B-CEFD9A3FB544}"/>
              </a:ext>
            </a:extLst>
          </p:cNvPr>
          <p:cNvSpPr txBox="1"/>
          <p:nvPr/>
        </p:nvSpPr>
        <p:spPr>
          <a:xfrm>
            <a:off x="4836745" y="223186"/>
            <a:ext cx="2518509" cy="10057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3.1.2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栈的存储表示和操作实现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7360086-017D-4E8A-A839-0360E43385E3}"/>
              </a:ext>
            </a:extLst>
          </p:cNvPr>
          <p:cNvSpPr txBox="1"/>
          <p:nvPr/>
        </p:nvSpPr>
        <p:spPr>
          <a:xfrm>
            <a:off x="3738389" y="1265784"/>
            <a:ext cx="6104238" cy="48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存储空间分配方案：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静态分配和动态分配</a:t>
            </a:r>
          </a:p>
        </p:txBody>
      </p:sp>
      <p:sp>
        <p:nvSpPr>
          <p:cNvPr id="30" name="Text Box 3">
            <a:extLst>
              <a:ext uri="{FF2B5EF4-FFF2-40B4-BE49-F238E27FC236}">
                <a16:creationId xmlns:a16="http://schemas.microsoft.com/office/drawing/2014/main" id="{BBA049E8-D748-41B2-B904-3BF8FABF2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872" y="1714500"/>
            <a:ext cx="6013532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动态分配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83B27D-229E-42E1-BDFF-66E7264D8E4D}"/>
              </a:ext>
            </a:extLst>
          </p:cNvPr>
          <p:cNvSpPr txBox="1"/>
          <p:nvPr/>
        </p:nvSpPr>
        <p:spPr>
          <a:xfrm>
            <a:off x="4542292" y="2258281"/>
            <a:ext cx="4783077" cy="4018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#define STACK_INIT_SIZE  100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#define STACKINCREMENT   10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typedef struct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{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ElemType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*base;  //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指向栈元素空间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int top;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                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//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顶指针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 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int 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stacksize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;        //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栈元素空间大小，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                              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//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相当于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maxleng</a:t>
            </a: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} 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SqStack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; 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// 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SqStack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为结构类型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 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SqStack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s; 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// s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为结构类型变量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 其中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: 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s.top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--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顶指针；</a:t>
            </a:r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s.base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[s.top-1]--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顶元素</a:t>
            </a:r>
            <a:endParaRPr lang="zh-CN" altLang="en-US" dirty="0"/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DD0E0D7B-D609-4399-A8FD-1600F004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2172" y="6323999"/>
            <a:ext cx="4483197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栈空间大小可以在满栈之后进行动态分配</a:t>
            </a:r>
          </a:p>
        </p:txBody>
      </p:sp>
    </p:spTree>
    <p:extLst>
      <p:ext uri="{BB962C8B-B14F-4D97-AF65-F5344CB8AC3E}">
        <p14:creationId xmlns:p14="http://schemas.microsoft.com/office/powerpoint/2010/main" val="194776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30" grpId="0"/>
      <p:bldP spid="17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2FA569E-EBF2-4A8F-989F-838798D3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371" y="4090865"/>
            <a:ext cx="7056160" cy="24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void main(void)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{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S1,S2;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(S1);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S2.base=(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*)malloc(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STACK_INIT_SIZE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sizeof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));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S2.top=0;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S2.stacksize=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STACK_INIT_SIZE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}</a:t>
            </a:r>
          </a:p>
        </p:txBody>
      </p:sp>
      <p:sp>
        <p:nvSpPr>
          <p:cNvPr id="9" name="文本框 25">
            <a:extLst>
              <a:ext uri="{FF2B5EF4-FFF2-40B4-BE49-F238E27FC236}">
                <a16:creationId xmlns:a16="http://schemas.microsoft.com/office/drawing/2014/main" id="{DB4D448D-9D7D-4480-BE36-C25012E057A6}"/>
              </a:ext>
            </a:extLst>
          </p:cNvPr>
          <p:cNvSpPr txBox="1"/>
          <p:nvPr/>
        </p:nvSpPr>
        <p:spPr>
          <a:xfrm>
            <a:off x="4836745" y="223186"/>
            <a:ext cx="2518509" cy="10057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3.1.2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栈的存储表示和操作实现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C58DC9-9C88-45CF-908A-068A14AACB74}"/>
              </a:ext>
            </a:extLst>
          </p:cNvPr>
          <p:cNvSpPr txBox="1"/>
          <p:nvPr/>
        </p:nvSpPr>
        <p:spPr>
          <a:xfrm>
            <a:off x="2268000" y="1075101"/>
            <a:ext cx="6104238" cy="485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顺序栈算法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C6E38D-C28D-4BF7-AE40-DFA62EAE65E2}"/>
              </a:ext>
            </a:extLst>
          </p:cNvPr>
          <p:cNvSpPr txBox="1"/>
          <p:nvPr/>
        </p:nvSpPr>
        <p:spPr>
          <a:xfrm>
            <a:off x="2360828" y="1620954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初始化栈（动态分配）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754D0D-F3B2-4DF0-A923-917DA2B502A2}"/>
              </a:ext>
            </a:extLst>
          </p:cNvPr>
          <p:cNvSpPr txBox="1"/>
          <p:nvPr/>
        </p:nvSpPr>
        <p:spPr>
          <a:xfrm>
            <a:off x="2765371" y="2050237"/>
            <a:ext cx="6877365" cy="185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&amp;S)   {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*)malloc(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STACK_INIT_SIZE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sizeof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));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=0;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S.stacksize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 </a:t>
            </a:r>
            <a:r>
              <a:rPr lang="en-US" altLang="zh-CN" sz="18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STACK_INIT_SIZE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}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9A7B9B-DC5B-40A8-B52F-C6F96C47836C}"/>
              </a:ext>
            </a:extLst>
          </p:cNvPr>
          <p:cNvSpPr/>
          <p:nvPr/>
        </p:nvSpPr>
        <p:spPr>
          <a:xfrm>
            <a:off x="2765371" y="2050237"/>
            <a:ext cx="7056159" cy="1929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F02666-8F3C-4939-8A36-A211BCDA679C}"/>
              </a:ext>
            </a:extLst>
          </p:cNvPr>
          <p:cNvSpPr txBox="1"/>
          <p:nvPr/>
        </p:nvSpPr>
        <p:spPr>
          <a:xfrm>
            <a:off x="5696612" y="2105850"/>
            <a:ext cx="2067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dirty="0">
                <a:solidFill>
                  <a:srgbClr val="FF0000"/>
                </a:solidFill>
              </a:rPr>
              <a:t>栈的初始化算法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770ECC-07DD-4CAC-A7F4-0535E5BFDA3F}"/>
              </a:ext>
            </a:extLst>
          </p:cNvPr>
          <p:cNvSpPr/>
          <p:nvPr/>
        </p:nvSpPr>
        <p:spPr>
          <a:xfrm>
            <a:off x="2765370" y="4175895"/>
            <a:ext cx="7056160" cy="2564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B330737E-6907-4610-81A3-A55B3C861C1C}"/>
              </a:ext>
            </a:extLst>
          </p:cNvPr>
          <p:cNvSpPr/>
          <p:nvPr/>
        </p:nvSpPr>
        <p:spPr>
          <a:xfrm>
            <a:off x="2765369" y="5033639"/>
            <a:ext cx="339257" cy="1242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6" grpId="0" animBg="1"/>
      <p:bldP spid="6" grpId="1" animBg="1"/>
      <p:bldP spid="16" grpId="0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250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顺序栈算法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2D94B856-E536-42FF-B4AF-5568E5FE3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389" y="1033866"/>
            <a:ext cx="10290464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进栈算法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61E82D-DD2F-45FF-92EE-B4E610736A65}"/>
              </a:ext>
            </a:extLst>
          </p:cNvPr>
          <p:cNvSpPr txBox="1"/>
          <p:nvPr/>
        </p:nvSpPr>
        <p:spPr>
          <a:xfrm>
            <a:off x="2529521" y="1505591"/>
            <a:ext cx="7394479" cy="5103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int push(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SqStack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&amp;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S,ElemType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x)</a:t>
            </a: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 if (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S.top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S.stacksize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    </a:t>
            </a: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{ 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newbase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ElemType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realloc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S.base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(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S.stacksize+STACKINCREMENT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ElemType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if (!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newbase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(“Overflow”)</a:t>
            </a:r>
            <a:r>
              <a:rPr lang="zh-CN" altLang="en-US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；</a:t>
            </a:r>
          </a:p>
          <a:p>
            <a:pPr>
              <a:lnSpc>
                <a:spcPct val="130000"/>
              </a:lnSpc>
            </a:pPr>
            <a:r>
              <a:rPr lang="zh-CN" altLang="en-US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return ERROR;}</a:t>
            </a: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free(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S.base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S.base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newbase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S.stacksize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+=STACKINCREMENT;</a:t>
            </a: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S.base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S.top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]=x</a:t>
            </a:r>
            <a:r>
              <a:rPr lang="zh-CN" altLang="en-US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；        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装入元素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x</a:t>
            </a: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CN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S.top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zh-CN" altLang="en-US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；                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修改顶指针</a:t>
            </a:r>
          </a:p>
          <a:p>
            <a:pPr>
              <a:lnSpc>
                <a:spcPct val="130000"/>
              </a:lnSpc>
            </a:pPr>
            <a:r>
              <a:rPr lang="zh-CN" altLang="en-US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CN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return OK; }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E7651BF2-F814-487D-8E44-FA7FFB708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4961" y="1505591"/>
            <a:ext cx="2807639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（栈的基础算法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---- push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95C5382D-5151-4CCC-A013-57C3525E7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149" y="1867099"/>
            <a:ext cx="2807639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None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 //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发生溢出，扩充</a:t>
            </a:r>
          </a:p>
        </p:txBody>
      </p:sp>
    </p:spTree>
    <p:extLst>
      <p:ext uri="{BB962C8B-B14F-4D97-AF65-F5344CB8AC3E}">
        <p14:creationId xmlns:p14="http://schemas.microsoft.com/office/powerpoint/2010/main" val="357876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7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250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顺序栈算法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024EE1C1-F091-459C-8B8C-EF82DB950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731" y="1692239"/>
            <a:ext cx="6135563" cy="307280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1800" b="0" dirty="0">
                <a:effectLst/>
                <a:latin typeface="Consolas" panose="020B0609020204030204" pitchFamily="49" charset="0"/>
              </a:rPr>
              <a:t>int pop(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SqStack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 &amp;S, 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ElemType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 &amp;x)</a:t>
            </a: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Consolas" panose="020B0609020204030204" pitchFamily="49" charset="0"/>
              </a:rPr>
              <a:t>{ if (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S.top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==0) </a:t>
            </a: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Consolas" panose="020B0609020204030204" pitchFamily="49" charset="0"/>
              </a:rPr>
              <a:t>    return ERROR;         </a:t>
            </a:r>
            <a:r>
              <a:rPr lang="en-US" altLang="zh-CN" sz="1800" dirty="0">
                <a:latin typeface="+mn-ea"/>
                <a:ea typeface="+mn-ea"/>
              </a:rPr>
              <a:t>//</a:t>
            </a:r>
            <a:r>
              <a:rPr lang="zh-CN" altLang="en-US" sz="1800" dirty="0">
                <a:latin typeface="+mn-ea"/>
                <a:ea typeface="+mn-ea"/>
              </a:rPr>
              <a:t>空栈</a:t>
            </a:r>
          </a:p>
          <a:p>
            <a:pPr marL="0" indent="0">
              <a:buNone/>
            </a:pPr>
            <a:r>
              <a:rPr lang="zh-CN" altLang="en-US" sz="1800" b="0" dirty="0"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Consolas" panose="020B0609020204030204" pitchFamily="49" charset="0"/>
              </a:rPr>
              <a:t>    { 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S.top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--</a:t>
            </a:r>
            <a:r>
              <a:rPr lang="zh-CN" altLang="en-US" sz="1800" b="0" dirty="0">
                <a:effectLst/>
                <a:latin typeface="Consolas" panose="020B0609020204030204" pitchFamily="49" charset="0"/>
              </a:rPr>
              <a:t>；           </a:t>
            </a:r>
            <a:r>
              <a:rPr lang="en-US" altLang="zh-CN" sz="1800" b="0" dirty="0">
                <a:effectLst/>
                <a:latin typeface="+mn-ea"/>
                <a:ea typeface="+mn-ea"/>
              </a:rPr>
              <a:t>//</a:t>
            </a:r>
            <a:r>
              <a:rPr lang="zh-CN" altLang="en-US" sz="1800" b="0" dirty="0">
                <a:effectLst/>
                <a:latin typeface="+mn-ea"/>
                <a:ea typeface="+mn-ea"/>
              </a:rPr>
              <a:t>修改顶指针</a:t>
            </a:r>
          </a:p>
          <a:p>
            <a:pPr marL="0" indent="0">
              <a:buNone/>
            </a:pPr>
            <a:r>
              <a:rPr lang="zh-CN" altLang="en-US" sz="1800" b="0" dirty="0"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x= 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S.base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S.top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];   </a:t>
            </a:r>
            <a:r>
              <a:rPr lang="en-US" altLang="zh-CN" sz="1800" dirty="0">
                <a:latin typeface="+mn-ea"/>
                <a:ea typeface="+mn-ea"/>
              </a:rPr>
              <a:t>//</a:t>
            </a:r>
            <a:r>
              <a:rPr lang="zh-CN" altLang="en-US" sz="1800" dirty="0">
                <a:latin typeface="+mn-ea"/>
                <a:ea typeface="+mn-ea"/>
              </a:rPr>
              <a:t>取走栈顶元素</a:t>
            </a:r>
          </a:p>
          <a:p>
            <a:pPr marL="0" indent="0">
              <a:buNone/>
            </a:pPr>
            <a:r>
              <a:rPr lang="zh-CN" altLang="en-US" sz="1800" b="0" dirty="0"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return OK;          </a:t>
            </a:r>
            <a:r>
              <a:rPr lang="en-US" altLang="zh-CN" sz="1800" dirty="0">
                <a:latin typeface="+mn-ea"/>
                <a:ea typeface="+mn-ea"/>
              </a:rPr>
              <a:t>//</a:t>
            </a:r>
            <a:r>
              <a:rPr lang="zh-CN" altLang="en-US" sz="1800" dirty="0">
                <a:latin typeface="+mn-ea"/>
                <a:ea typeface="+mn-ea"/>
              </a:rPr>
              <a:t>成功退栈，返回</a:t>
            </a:r>
            <a:r>
              <a:rPr lang="en-US" altLang="zh-CN" sz="1800" dirty="0">
                <a:latin typeface="+mn-ea"/>
                <a:ea typeface="+mn-ea"/>
              </a:rPr>
              <a:t>OK</a:t>
            </a: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Consolas" panose="020B0609020204030204" pitchFamily="49" charset="0"/>
              </a:rPr>
              <a:t>    }</a:t>
            </a: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086E46D-4799-4DAE-93BA-C78438A09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835" y="1033867"/>
            <a:ext cx="10290464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出栈算法</a:t>
            </a:r>
          </a:p>
        </p:txBody>
      </p:sp>
    </p:spTree>
    <p:extLst>
      <p:ext uri="{BB962C8B-B14F-4D97-AF65-F5344CB8AC3E}">
        <p14:creationId xmlns:p14="http://schemas.microsoft.com/office/powerpoint/2010/main" val="136624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250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顺序栈算法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8312D90-9D75-4676-8E23-00388C3AB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023" y="1610881"/>
            <a:ext cx="6221271" cy="514115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SqStack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S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；                            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ElemType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e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InitStack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push(S,10)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if (push(S,20)==ERROR)  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最好能判断其返回值，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//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做出相应处理  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(“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进栈失败！”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 </a:t>
            </a:r>
            <a:br>
              <a:rPr lang="zh-CN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………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if (pop(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S,e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)==OK)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退栈成功，处理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e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的值 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else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退栈失败，提示错误信息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b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9EA6D63C-117C-4555-B5D5-AA88BC450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835" y="1033867"/>
            <a:ext cx="193688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算法例子</a:t>
            </a:r>
          </a:p>
        </p:txBody>
      </p:sp>
    </p:spTree>
    <p:extLst>
      <p:ext uri="{BB962C8B-B14F-4D97-AF65-F5344CB8AC3E}">
        <p14:creationId xmlns:p14="http://schemas.microsoft.com/office/powerpoint/2010/main" val="2049392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83120"/>
            <a:ext cx="390847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>
            <a:off x="8711184" y="683120"/>
            <a:ext cx="348081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9" name="文本框 25">
            <a:extLst>
              <a:ext uri="{FF2B5EF4-FFF2-40B4-BE49-F238E27FC236}">
                <a16:creationId xmlns:a16="http://schemas.microsoft.com/office/drawing/2014/main" id="{6F584703-D017-481B-BD81-141F41474F55}"/>
              </a:ext>
            </a:extLst>
          </p:cNvPr>
          <p:cNvSpPr txBox="1"/>
          <p:nvPr/>
        </p:nvSpPr>
        <p:spPr>
          <a:xfrm>
            <a:off x="3965919" y="387104"/>
            <a:ext cx="4529328" cy="5254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3.1.2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栈的存储表示和操作实现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6C52DF-D565-473A-BBBE-28639D40800A}"/>
              </a:ext>
            </a:extLst>
          </p:cNvPr>
          <p:cNvSpPr txBox="1"/>
          <p:nvPr/>
        </p:nvSpPr>
        <p:spPr>
          <a:xfrm>
            <a:off x="5011911" y="1332957"/>
            <a:ext cx="610423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4.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链式栈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:  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8C521E-4C12-4AC2-9151-284E40F761A5}"/>
              </a:ext>
            </a:extLst>
          </p:cNvPr>
          <p:cNvSpPr txBox="1"/>
          <p:nvPr/>
        </p:nvSpPr>
        <p:spPr>
          <a:xfrm>
            <a:off x="5307117" y="1942019"/>
            <a:ext cx="6104238" cy="891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3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链式栈概念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R="0" lvl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300"/>
              </a:spcAft>
              <a:buClr>
                <a:srgbClr val="FF0000"/>
              </a:buClr>
              <a:buSzTx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链式栈即是用链式存储结构实现的栈。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3D7428-2F02-4E0F-A5D8-2CBE1B5FF4E8}"/>
              </a:ext>
            </a:extLst>
          </p:cNvPr>
          <p:cNvSpPr txBox="1"/>
          <p:nvPr/>
        </p:nvSpPr>
        <p:spPr>
          <a:xfrm>
            <a:off x="5307117" y="2847549"/>
            <a:ext cx="6104238" cy="891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链式栈表示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R="0" lvl="0" algn="l" defTabSz="914400" rtl="0" eaLnBrk="1" fontAlgn="base" latinLnBrk="0" hangingPunct="1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FF0000"/>
              </a:buClr>
              <a:buSzTx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链式栈使用不带表头结点的单链表表示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E761FF-3B3D-4AB2-BA0D-5D357307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82" y="2185250"/>
            <a:ext cx="2804160" cy="2804160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762D59A1-7A61-4E59-80D5-4A8B1C2D9AEE}"/>
              </a:ext>
            </a:extLst>
          </p:cNvPr>
          <p:cNvSpPr/>
          <p:nvPr/>
        </p:nvSpPr>
        <p:spPr>
          <a:xfrm>
            <a:off x="3715954" y="395492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09B2D02-2732-41F9-834C-C7E0E370F4EC}"/>
              </a:ext>
            </a:extLst>
          </p:cNvPr>
          <p:cNvSpPr/>
          <p:nvPr/>
        </p:nvSpPr>
        <p:spPr>
          <a:xfrm>
            <a:off x="3523429" y="535888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6C3866D-F156-41CA-A01D-9C4EA01215A1}"/>
              </a:ext>
            </a:extLst>
          </p:cNvPr>
          <p:cNvSpPr txBox="1"/>
          <p:nvPr/>
        </p:nvSpPr>
        <p:spPr>
          <a:xfrm>
            <a:off x="5640550" y="3764802"/>
            <a:ext cx="4283450" cy="417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SzTx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“后进先出”单链表实质上就是一个栈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526EAE4F-E2F5-4F1C-BF95-C9D58324F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7117" y="4277309"/>
            <a:ext cx="4895047" cy="189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结点和指针的定义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struct node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{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data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//data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为抽象元素类型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struct node *next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//next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为指针类型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} *top=NULL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初始化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置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为空栈 </a:t>
            </a:r>
          </a:p>
        </p:txBody>
      </p:sp>
    </p:spTree>
    <p:extLst>
      <p:ext uri="{BB962C8B-B14F-4D97-AF65-F5344CB8AC3E}">
        <p14:creationId xmlns:p14="http://schemas.microsoft.com/office/powerpoint/2010/main" val="401226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bldLvl="0" animBg="1"/>
      <p:bldP spid="17" grpId="0" bldLvl="0" animBg="1"/>
      <p:bldP spid="18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-17379" y="737386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97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链式栈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3" name="Group 3">
            <a:extLst>
              <a:ext uri="{FF2B5EF4-FFF2-40B4-BE49-F238E27FC236}">
                <a16:creationId xmlns:a16="http://schemas.microsoft.com/office/drawing/2014/main" id="{6C7895B4-BDD6-47D8-88C3-D2E5C5DD8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58577"/>
              </p:ext>
            </p:extLst>
          </p:nvPr>
        </p:nvGraphicFramePr>
        <p:xfrm>
          <a:off x="3828290" y="3091453"/>
          <a:ext cx="1295400" cy="448120"/>
        </p:xfrm>
        <a:graphic>
          <a:graphicData uri="http://schemas.openxmlformats.org/drawingml/2006/table">
            <a:tbl>
              <a:tblPr/>
              <a:tblGrid>
                <a:gridCol w="792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Group 11">
            <a:extLst>
              <a:ext uri="{FF2B5EF4-FFF2-40B4-BE49-F238E27FC236}">
                <a16:creationId xmlns:a16="http://schemas.microsoft.com/office/drawing/2014/main" id="{BDAA8722-3DA6-434F-AEF3-5B96FB047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912373"/>
              </p:ext>
            </p:extLst>
          </p:nvPr>
        </p:nvGraphicFramePr>
        <p:xfrm>
          <a:off x="5412615" y="3056528"/>
          <a:ext cx="1295400" cy="448120"/>
        </p:xfrm>
        <a:graphic>
          <a:graphicData uri="http://schemas.openxmlformats.org/drawingml/2006/table">
            <a:tbl>
              <a:tblPr/>
              <a:tblGrid>
                <a:gridCol w="792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78CAC81A-9BFB-4941-AA6D-BC061FC25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595349"/>
              </p:ext>
            </p:extLst>
          </p:nvPr>
        </p:nvGraphicFramePr>
        <p:xfrm>
          <a:off x="9084502" y="3080341"/>
          <a:ext cx="1296988" cy="457200"/>
        </p:xfrm>
        <a:graphic>
          <a:graphicData uri="http://schemas.openxmlformats.org/drawingml/2006/table">
            <a:tbl>
              <a:tblPr/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u="none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lang="en-US" altLang="zh-CN" sz="2000" b="1" u="none" baseline="-250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u="none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 Box 27">
            <a:extLst>
              <a:ext uri="{FF2B5EF4-FFF2-40B4-BE49-F238E27FC236}">
                <a16:creationId xmlns:a16="http://schemas.microsoft.com/office/drawing/2014/main" id="{9A5C37C8-6B50-4EBB-A5D6-3946BF53D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9492" y="2647679"/>
            <a:ext cx="1372492" cy="45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data     next</a:t>
            </a:r>
          </a:p>
        </p:txBody>
      </p:sp>
      <p:sp>
        <p:nvSpPr>
          <p:cNvPr id="27" name="Text Box 28">
            <a:extLst>
              <a:ext uri="{FF2B5EF4-FFF2-40B4-BE49-F238E27FC236}">
                <a16:creationId xmlns:a16="http://schemas.microsoft.com/office/drawing/2014/main" id="{AD5FD9DC-CA0A-4460-94B5-2BE7E341C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8790" y="3029541"/>
            <a:ext cx="685800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 </a:t>
            </a:r>
          </a:p>
        </p:txBody>
      </p:sp>
      <p:sp>
        <p:nvSpPr>
          <p:cNvPr id="28" name="Text Box 29">
            <a:extLst>
              <a:ext uri="{FF2B5EF4-FFF2-40B4-BE49-F238E27FC236}">
                <a16:creationId xmlns:a16="http://schemas.microsoft.com/office/drawing/2014/main" id="{9B8B0292-B446-4055-B4E4-DB74D4733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4405" y="3641366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C210C50A-4480-4EA7-92F3-19C14D001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9727" y="3641366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栈底</a:t>
            </a:r>
          </a:p>
        </p:txBody>
      </p:sp>
      <p:sp>
        <p:nvSpPr>
          <p:cNvPr id="30" name="Line 31">
            <a:extLst>
              <a:ext uri="{FF2B5EF4-FFF2-40B4-BE49-F238E27FC236}">
                <a16:creationId xmlns:a16="http://schemas.microsoft.com/office/drawing/2014/main" id="{88949C80-48E2-4E7C-8F88-C47C05F57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8390" y="3258141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CBF1E0FC-BB7F-42A9-BE15-CAC01E6777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0815" y="3296241"/>
            <a:ext cx="43180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Line 33">
            <a:extLst>
              <a:ext uri="{FF2B5EF4-FFF2-40B4-BE49-F238E27FC236}">
                <a16:creationId xmlns:a16="http://schemas.microsoft.com/office/drawing/2014/main" id="{4E1095E5-0C03-49A3-A55D-434163E31F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2115" y="3296241"/>
            <a:ext cx="43180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 Box 34">
            <a:extLst>
              <a:ext uri="{FF2B5EF4-FFF2-40B4-BE49-F238E27FC236}">
                <a16:creationId xmlns:a16="http://schemas.microsoft.com/office/drawing/2014/main" id="{340E5C83-EF1F-443A-A31F-FEA5AC935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3202" y="3007316"/>
            <a:ext cx="863600" cy="45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34" name="Line 35">
            <a:extLst>
              <a:ext uri="{FF2B5EF4-FFF2-40B4-BE49-F238E27FC236}">
                <a16:creationId xmlns:a16="http://schemas.microsoft.com/office/drawing/2014/main" id="{443AE53F-0714-4D24-8534-5D1831BC6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2702" y="3296241"/>
            <a:ext cx="43180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Text Box 36">
            <a:extLst>
              <a:ext uri="{FF2B5EF4-FFF2-40B4-BE49-F238E27FC236}">
                <a16:creationId xmlns:a16="http://schemas.microsoft.com/office/drawing/2014/main" id="{4051839A-7CE1-466E-9675-58FFD5F4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906" y="4232118"/>
            <a:ext cx="6009031" cy="128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90000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进栈需要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扫描整个链表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，找到最后一个结点后进行插入。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90000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出栈需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扫描整个链表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，删除最后一个结点。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90000"/>
            </a:pPr>
            <a:r>
              <a:rPr lang="zh-CN" altLang="en-US" sz="18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缺点：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进出栈时间开销大</a:t>
            </a:r>
          </a:p>
        </p:txBody>
      </p:sp>
      <p:sp>
        <p:nvSpPr>
          <p:cNvPr id="36" name="Text Box 38">
            <a:extLst>
              <a:ext uri="{FF2B5EF4-FFF2-40B4-BE49-F238E27FC236}">
                <a16:creationId xmlns:a16="http://schemas.microsoft.com/office/drawing/2014/main" id="{8EAD5771-D856-4AA3-BC28-772295C19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4744" y="1782186"/>
            <a:ext cx="8280400" cy="874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假定元素进栈次序为：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用普通无头结点的单链表：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09864D-5291-4FED-B885-BED4E515F9A7}"/>
              </a:ext>
            </a:extLst>
          </p:cNvPr>
          <p:cNvSpPr txBox="1"/>
          <p:nvPr/>
        </p:nvSpPr>
        <p:spPr>
          <a:xfrm>
            <a:off x="2430162" y="1276865"/>
            <a:ext cx="6112476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非空链式栈的一般形式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8458B70-19C5-47B8-A13F-A8D7EC211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78" y="4045362"/>
            <a:ext cx="1178274" cy="117827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A2D768F-8F4C-4628-B39C-3E385D9D433F}"/>
              </a:ext>
            </a:extLst>
          </p:cNvPr>
          <p:cNvSpPr txBox="1"/>
          <p:nvPr/>
        </p:nvSpPr>
        <p:spPr>
          <a:xfrm>
            <a:off x="2890906" y="4371767"/>
            <a:ext cx="236157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存在什么问题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9E30B02-335C-460B-8FEA-7D4ADC5ECE39}"/>
              </a:ext>
            </a:extLst>
          </p:cNvPr>
          <p:cNvSpPr txBox="1"/>
          <p:nvPr/>
        </p:nvSpPr>
        <p:spPr>
          <a:xfrm>
            <a:off x="2890278" y="5559976"/>
            <a:ext cx="4466824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如何提高进栈与出栈的效率？</a:t>
            </a:r>
          </a:p>
        </p:txBody>
      </p:sp>
    </p:spTree>
    <p:extLst>
      <p:ext uri="{BB962C8B-B14F-4D97-AF65-F5344CB8AC3E}">
        <p14:creationId xmlns:p14="http://schemas.microsoft.com/office/powerpoint/2010/main" val="29745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/>
      <p:bldP spid="34" grpId="0" animBg="1"/>
      <p:bldP spid="37" grpId="0"/>
      <p:bldP spid="37" grpId="1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97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链式栈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3" name="Group 3">
            <a:extLst>
              <a:ext uri="{FF2B5EF4-FFF2-40B4-BE49-F238E27FC236}">
                <a16:creationId xmlns:a16="http://schemas.microsoft.com/office/drawing/2014/main" id="{BE663D6E-EDEA-4983-90D3-18CAB70EA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01154"/>
              </p:ext>
            </p:extLst>
          </p:nvPr>
        </p:nvGraphicFramePr>
        <p:xfrm>
          <a:off x="3426215" y="2731662"/>
          <a:ext cx="1295400" cy="448120"/>
        </p:xfrm>
        <a:graphic>
          <a:graphicData uri="http://schemas.openxmlformats.org/drawingml/2006/table">
            <a:tbl>
              <a:tblPr/>
              <a:tblGrid>
                <a:gridCol w="792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Group 11">
            <a:extLst>
              <a:ext uri="{FF2B5EF4-FFF2-40B4-BE49-F238E27FC236}">
                <a16:creationId xmlns:a16="http://schemas.microsoft.com/office/drawing/2014/main" id="{95337B0F-CC36-42E2-9989-141AF9DE9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145916"/>
              </p:ext>
            </p:extLst>
          </p:nvPr>
        </p:nvGraphicFramePr>
        <p:xfrm>
          <a:off x="5010540" y="2696737"/>
          <a:ext cx="1295400" cy="448120"/>
        </p:xfrm>
        <a:graphic>
          <a:graphicData uri="http://schemas.openxmlformats.org/drawingml/2006/table">
            <a:tbl>
              <a:tblPr/>
              <a:tblGrid>
                <a:gridCol w="792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94CBACD4-D476-4896-B99E-46EB95A5B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9669509"/>
              </p:ext>
            </p:extLst>
          </p:nvPr>
        </p:nvGraphicFramePr>
        <p:xfrm>
          <a:off x="8682427" y="2720549"/>
          <a:ext cx="1296988" cy="457200"/>
        </p:xfrm>
        <a:graphic>
          <a:graphicData uri="http://schemas.openxmlformats.org/drawingml/2006/table">
            <a:tbl>
              <a:tblPr/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lang="en-US" altLang="zh-CN" sz="2000" b="1" baseline="-250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 Box 27">
            <a:extLst>
              <a:ext uri="{FF2B5EF4-FFF2-40B4-BE49-F238E27FC236}">
                <a16:creationId xmlns:a16="http://schemas.microsoft.com/office/drawing/2014/main" id="{3C8B6950-7EBF-424E-ABF3-C9D05AFDD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777" y="2288749"/>
            <a:ext cx="1372492" cy="45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data     next</a:t>
            </a:r>
          </a:p>
        </p:txBody>
      </p:sp>
      <p:sp>
        <p:nvSpPr>
          <p:cNvPr id="27" name="Text Box 28">
            <a:extLst>
              <a:ext uri="{FF2B5EF4-FFF2-40B4-BE49-F238E27FC236}">
                <a16:creationId xmlns:a16="http://schemas.microsoft.com/office/drawing/2014/main" id="{B2D9A37E-27C1-4C9F-90CC-4C1C12ECC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715" y="2669749"/>
            <a:ext cx="685800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 </a:t>
            </a:r>
          </a:p>
        </p:txBody>
      </p:sp>
      <p:sp>
        <p:nvSpPr>
          <p:cNvPr id="28" name="Text Box 29">
            <a:extLst>
              <a:ext uri="{FF2B5EF4-FFF2-40B4-BE49-F238E27FC236}">
                <a16:creationId xmlns:a16="http://schemas.microsoft.com/office/drawing/2014/main" id="{3763A156-45C8-430E-B6E0-7DEF390FC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2108" y="3177535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栈底</a:t>
            </a: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1A2AC8B3-F04B-4A5C-A1A6-50B345BAB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1795" y="3177535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  <p:sp>
        <p:nvSpPr>
          <p:cNvPr id="30" name="Line 31">
            <a:extLst>
              <a:ext uri="{FF2B5EF4-FFF2-40B4-BE49-F238E27FC236}">
                <a16:creationId xmlns:a16="http://schemas.microsoft.com/office/drawing/2014/main" id="{0AC4E46D-3137-48DD-A557-A82171851B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6315" y="2898349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943B60FC-6E25-4D48-B21C-B36AFECDB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8740" y="2936449"/>
            <a:ext cx="43180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Line 33">
            <a:extLst>
              <a:ext uri="{FF2B5EF4-FFF2-40B4-BE49-F238E27FC236}">
                <a16:creationId xmlns:a16="http://schemas.microsoft.com/office/drawing/2014/main" id="{FFA4AD2E-63B5-4749-866C-2E8DC33321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0040" y="2936449"/>
            <a:ext cx="43180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 Box 34">
            <a:extLst>
              <a:ext uri="{FF2B5EF4-FFF2-40B4-BE49-F238E27FC236}">
                <a16:creationId xmlns:a16="http://schemas.microsoft.com/office/drawing/2014/main" id="{8BDA3261-9956-4671-9ACB-8F1BAE7BE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127" y="2647524"/>
            <a:ext cx="863600" cy="45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34" name="Line 35">
            <a:extLst>
              <a:ext uri="{FF2B5EF4-FFF2-40B4-BE49-F238E27FC236}">
                <a16:creationId xmlns:a16="http://schemas.microsoft.com/office/drawing/2014/main" id="{E1F0D56C-AE3F-4BAB-B61B-BB56AEB8AD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0627" y="2936449"/>
            <a:ext cx="43180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Text Box 37">
            <a:extLst>
              <a:ext uri="{FF2B5EF4-FFF2-40B4-BE49-F238E27FC236}">
                <a16:creationId xmlns:a16="http://schemas.microsoft.com/office/drawing/2014/main" id="{1D0D6F7B-C02C-40DB-A98F-481B1177B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046" y="1111592"/>
            <a:ext cx="7993062" cy="103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非空链式栈的一般形式（续）</a:t>
            </a:r>
          </a:p>
          <a:p>
            <a:pPr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zh-CN" altLang="en-US" sz="20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解决方案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：将指针次序颠倒过来，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0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21" name="Text Box 36">
            <a:extLst>
              <a:ext uri="{FF2B5EF4-FFF2-40B4-BE49-F238E27FC236}">
                <a16:creationId xmlns:a16="http://schemas.microsoft.com/office/drawing/2014/main" id="{C2CE5EFB-4058-4EDE-B1AB-9E5C0FEC4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241" y="3835540"/>
            <a:ext cx="8280400" cy="188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90000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进栈将新结点作为首结点。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90000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出栈时删除首结点。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90000"/>
            </a:pP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优点：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进出栈时间为常数。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0DF25A54-F11C-44FE-B860-E5C79FBC7FEB}"/>
              </a:ext>
            </a:extLst>
          </p:cNvPr>
          <p:cNvSpPr/>
          <p:nvPr/>
        </p:nvSpPr>
        <p:spPr>
          <a:xfrm>
            <a:off x="5975498" y="4412512"/>
            <a:ext cx="435935" cy="1678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0B4D0CF-73FE-4A62-9FFC-2BA023B44C25}"/>
              </a:ext>
            </a:extLst>
          </p:cNvPr>
          <p:cNvSpPr txBox="1"/>
          <p:nvPr/>
        </p:nvSpPr>
        <p:spPr>
          <a:xfrm>
            <a:off x="6634598" y="4240586"/>
            <a:ext cx="2338311" cy="458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90000"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不需要遍历整个链表</a:t>
            </a: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544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982D36F2-ABF7-403D-AA94-01BF31B56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4920" y="1307529"/>
            <a:ext cx="7632700" cy="19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定义和术语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zh-CN" altLang="en-US" sz="2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栈：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限定在表尾作插入、删除操作的线性表。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(a</a:t>
            </a:r>
            <a:r>
              <a:rPr lang="en-US" altLang="zh-CN" sz="20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0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...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0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6EC45A-EB6A-4539-83C5-9087C41B3E31}"/>
              </a:ext>
            </a:extLst>
          </p:cNvPr>
          <p:cNvSpPr txBox="1"/>
          <p:nvPr/>
        </p:nvSpPr>
        <p:spPr>
          <a:xfrm>
            <a:off x="4603881" y="360067"/>
            <a:ext cx="610423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3.1.1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栈的定义和操作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09764C-886D-429C-9F59-84BBD9F97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10" y="2150110"/>
            <a:ext cx="2804160" cy="280416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E94B3EA9-BBF0-4F06-A80A-B6CEB142C0BC}"/>
              </a:ext>
            </a:extLst>
          </p:cNvPr>
          <p:cNvSpPr/>
          <p:nvPr/>
        </p:nvSpPr>
        <p:spPr>
          <a:xfrm>
            <a:off x="4072882" y="391978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03B03A3-46B0-4E44-8325-ADBF3979F2A7}"/>
              </a:ext>
            </a:extLst>
          </p:cNvPr>
          <p:cNvSpPr/>
          <p:nvPr/>
        </p:nvSpPr>
        <p:spPr>
          <a:xfrm>
            <a:off x="3880357" y="532374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7E22AE0-A645-4692-8BE2-BED42679E16B}"/>
              </a:ext>
            </a:extLst>
          </p:cNvPr>
          <p:cNvSpPr/>
          <p:nvPr/>
        </p:nvSpPr>
        <p:spPr>
          <a:xfrm rot="10800000" flipV="1">
            <a:off x="7248560" y="3062791"/>
            <a:ext cx="405353" cy="11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F9A9DC8-8B8E-4575-9A95-271518C25AB2}"/>
              </a:ext>
            </a:extLst>
          </p:cNvPr>
          <p:cNvSpPr/>
          <p:nvPr/>
        </p:nvSpPr>
        <p:spPr>
          <a:xfrm rot="2406098" flipV="1">
            <a:off x="7163410" y="3398616"/>
            <a:ext cx="405353" cy="11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2C5E191-E61F-4EBD-B7FA-00D80060EB60}"/>
              </a:ext>
            </a:extLst>
          </p:cNvPr>
          <p:cNvSpPr/>
          <p:nvPr/>
        </p:nvSpPr>
        <p:spPr>
          <a:xfrm rot="16200000" flipV="1">
            <a:off x="5388000" y="3426442"/>
            <a:ext cx="405353" cy="11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85DB237-C36A-4D5C-96DB-70A9F215A70A}"/>
              </a:ext>
            </a:extLst>
          </p:cNvPr>
          <p:cNvSpPr/>
          <p:nvPr/>
        </p:nvSpPr>
        <p:spPr>
          <a:xfrm rot="16200000" flipV="1">
            <a:off x="6785167" y="3426936"/>
            <a:ext cx="405353" cy="11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4BE135-0F0D-4E0D-AF70-4B5CEBC8FF26}"/>
              </a:ext>
            </a:extLst>
          </p:cNvPr>
          <p:cNvSpPr txBox="1"/>
          <p:nvPr/>
        </p:nvSpPr>
        <p:spPr>
          <a:xfrm>
            <a:off x="7580632" y="3496997"/>
            <a:ext cx="2224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删除元素（出栈）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C4D235-8BC9-4B5E-BF11-938463CB487F}"/>
              </a:ext>
            </a:extLst>
          </p:cNvPr>
          <p:cNvSpPr txBox="1"/>
          <p:nvPr/>
        </p:nvSpPr>
        <p:spPr>
          <a:xfrm>
            <a:off x="7687061" y="2920004"/>
            <a:ext cx="211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插入元素（进栈）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6D5E14-EB40-448E-ABC6-A14190326214}"/>
              </a:ext>
            </a:extLst>
          </p:cNvPr>
          <p:cNvSpPr txBox="1"/>
          <p:nvPr/>
        </p:nvSpPr>
        <p:spPr>
          <a:xfrm>
            <a:off x="5046776" y="3727020"/>
            <a:ext cx="1327763" cy="853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表头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（栈底）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8AE768-EA53-4DEB-824F-0EDCAD0ED6EA}"/>
              </a:ext>
            </a:extLst>
          </p:cNvPr>
          <p:cNvSpPr txBox="1"/>
          <p:nvPr/>
        </p:nvSpPr>
        <p:spPr>
          <a:xfrm>
            <a:off x="6450256" y="3727020"/>
            <a:ext cx="960638" cy="853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表尾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（栈顶）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0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2" grpId="0" animBg="1"/>
      <p:bldP spid="14" grpId="0" animBg="1"/>
      <p:bldP spid="17" grpId="0" animBg="1"/>
      <p:bldP spid="19" grpId="0" animBg="1"/>
      <p:bldP spid="20" grpId="0"/>
      <p:bldP spid="23" grpId="0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9" name="Rectangle 2">
            <a:extLst>
              <a:ext uri="{FF2B5EF4-FFF2-40B4-BE49-F238E27FC236}">
                <a16:creationId xmlns:a16="http://schemas.microsoft.com/office/drawing/2014/main" id="{D50FEC68-7E4F-4F01-AD46-B74839A9A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671" y="3791115"/>
            <a:ext cx="865187" cy="215900"/>
          </a:xfrm>
          <a:prstGeom prst="rect">
            <a:avLst/>
          </a:prstGeom>
          <a:solidFill>
            <a:srgbClr val="CCECFF"/>
          </a:solidFill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BF83C788-CAF4-46E8-B6D5-FEDBDE46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671" y="2892590"/>
            <a:ext cx="865187" cy="215900"/>
          </a:xfrm>
          <a:prstGeom prst="rect">
            <a:avLst/>
          </a:prstGeom>
          <a:solidFill>
            <a:srgbClr val="CCECFF"/>
          </a:solidFill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1" name="Group 5">
            <a:extLst>
              <a:ext uri="{FF2B5EF4-FFF2-40B4-BE49-F238E27FC236}">
                <a16:creationId xmlns:a16="http://schemas.microsoft.com/office/drawing/2014/main" id="{9E99FB42-850A-4BD0-8E0A-4B921A836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889310"/>
              </p:ext>
            </p:extLst>
          </p:nvPr>
        </p:nvGraphicFramePr>
        <p:xfrm>
          <a:off x="5339633" y="2768765"/>
          <a:ext cx="9906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D7391659-EBE6-48A3-AFDC-44ECE2E1E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638185"/>
              </p:ext>
            </p:extLst>
          </p:nvPr>
        </p:nvGraphicFramePr>
        <p:xfrm>
          <a:off x="7619283" y="2752890"/>
          <a:ext cx="1144588" cy="457200"/>
        </p:xfrm>
        <a:graphic>
          <a:graphicData uri="http://schemas.openxmlformats.org/drawingml/2006/table">
            <a:tbl>
              <a:tblPr/>
              <a:tblGrid>
                <a:gridCol w="69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a</a:t>
                      </a:r>
                      <a:r>
                        <a:rPr lang="en-US" altLang="zh-CN" sz="2000" b="1" baseline="-250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 Box 21">
            <a:extLst>
              <a:ext uri="{FF2B5EF4-FFF2-40B4-BE49-F238E27FC236}">
                <a16:creationId xmlns:a16="http://schemas.microsoft.com/office/drawing/2014/main" id="{D06FDCD5-C6BB-4981-A20C-0636088B6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2283" y="2768765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栈底</a:t>
            </a:r>
          </a:p>
        </p:txBody>
      </p:sp>
      <p:sp>
        <p:nvSpPr>
          <p:cNvPr id="34" name="Text Box 22">
            <a:extLst>
              <a:ext uri="{FF2B5EF4-FFF2-40B4-BE49-F238E27FC236}">
                <a16:creationId xmlns:a16="http://schemas.microsoft.com/office/drawing/2014/main" id="{42E525E8-EB6B-4ADD-A93A-A47CD741F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7218" y="2498160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</a:p>
        </p:txBody>
      </p:sp>
      <p:graphicFrame>
        <p:nvGraphicFramePr>
          <p:cNvPr id="35" name="Group 23">
            <a:extLst>
              <a:ext uri="{FF2B5EF4-FFF2-40B4-BE49-F238E27FC236}">
                <a16:creationId xmlns:a16="http://schemas.microsoft.com/office/drawing/2014/main" id="{BE21FDA2-7EBF-4C44-A20C-6A76B67E4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331935"/>
              </p:ext>
            </p:extLst>
          </p:nvPr>
        </p:nvGraphicFramePr>
        <p:xfrm>
          <a:off x="4071221" y="3660940"/>
          <a:ext cx="990600" cy="51949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 Box 31">
            <a:extLst>
              <a:ext uri="{FF2B5EF4-FFF2-40B4-BE49-F238E27FC236}">
                <a16:creationId xmlns:a16="http://schemas.microsoft.com/office/drawing/2014/main" id="{A2D09843-5E35-4A66-B609-23915D08F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4608" y="3910177"/>
            <a:ext cx="30008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C80C3A52-05B2-4278-AD67-EB776AB05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958" y="3892715"/>
            <a:ext cx="558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0B1240FD-DDCE-48B9-95F2-0FC10CBEE6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4333" y="3179927"/>
            <a:ext cx="495300" cy="682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E9AB9D5D-1629-44D0-BA0B-EBD98A6655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7496" y="2964027"/>
            <a:ext cx="576262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D471B7F5-51D7-4B80-ADD5-570BF4F19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8433" y="2981490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888B6241-A705-4EED-9037-DDA7D8F3A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7833" y="2981490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Text Box 37">
            <a:extLst>
              <a:ext uri="{FF2B5EF4-FFF2-40B4-BE49-F238E27FC236}">
                <a16:creationId xmlns:a16="http://schemas.microsoft.com/office/drawing/2014/main" id="{59D73191-EC99-4B6B-8574-32E9A667E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483" y="2676690"/>
            <a:ext cx="35779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...</a:t>
            </a:r>
          </a:p>
        </p:txBody>
      </p:sp>
      <p:sp>
        <p:nvSpPr>
          <p:cNvPr id="43" name="Text Box 38">
            <a:extLst>
              <a:ext uri="{FF2B5EF4-FFF2-40B4-BE49-F238E27FC236}">
                <a16:creationId xmlns:a16="http://schemas.microsoft.com/office/drawing/2014/main" id="{10DF32D2-186F-468D-BFFF-DDED7779A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767" y="3194562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E187E5F9-4691-4515-BE3A-CF720692C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833" y="2981490"/>
            <a:ext cx="1752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Text Box 40">
            <a:extLst>
              <a:ext uri="{FF2B5EF4-FFF2-40B4-BE49-F238E27FC236}">
                <a16:creationId xmlns:a16="http://schemas.microsoft.com/office/drawing/2014/main" id="{468B3D51-D743-48D2-95D3-C1DC2C6C6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671" y="4580395"/>
            <a:ext cx="5078413" cy="452496"/>
          </a:xfrm>
          <a:prstGeom prst="rect">
            <a:avLst/>
          </a:prstGeom>
          <a:solidFill>
            <a:srgbClr val="CCECFF"/>
          </a:solidFill>
          <a:ln w="9525">
            <a:solidFill>
              <a:srgbClr val="CCEC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p=(struct node *)malloc(</a:t>
            </a:r>
            <a:r>
              <a:rPr lang="en-US" altLang="zh-CN" sz="2000" b="1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sizeof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(struct node));</a:t>
            </a:r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C46F13AC-8505-4788-B622-2E7C5BCF05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4471" y="2998952"/>
            <a:ext cx="1439862" cy="863600"/>
          </a:xfrm>
          <a:prstGeom prst="line">
            <a:avLst/>
          </a:prstGeom>
          <a:noFill/>
          <a:ln w="12700">
            <a:solidFill>
              <a:srgbClr val="D40D0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BB52C9C5-282C-42B0-BFAE-60E59E6B74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5908" y="2998952"/>
            <a:ext cx="0" cy="863600"/>
          </a:xfrm>
          <a:prstGeom prst="line">
            <a:avLst/>
          </a:prstGeom>
          <a:noFill/>
          <a:ln w="9525" cap="rnd">
            <a:solidFill>
              <a:srgbClr val="D40D08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8" name="Text Box 44">
            <a:extLst>
              <a:ext uri="{FF2B5EF4-FFF2-40B4-BE49-F238E27FC236}">
                <a16:creationId xmlns:a16="http://schemas.microsoft.com/office/drawing/2014/main" id="{E260B794-0F15-4962-90CF-8B2E4A94B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695" y="1148252"/>
            <a:ext cx="7777162" cy="54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链式栈的进栈：</a:t>
            </a:r>
          </a:p>
        </p:txBody>
      </p:sp>
      <p:sp>
        <p:nvSpPr>
          <p:cNvPr id="49" name="文本框 25">
            <a:extLst>
              <a:ext uri="{FF2B5EF4-FFF2-40B4-BE49-F238E27FC236}">
                <a16:creationId xmlns:a16="http://schemas.microsoft.com/office/drawing/2014/main" id="{9C7C0357-354D-4EFE-85C3-26AFAB4BE1AF}"/>
              </a:ext>
            </a:extLst>
          </p:cNvPr>
          <p:cNvSpPr txBox="1"/>
          <p:nvPr/>
        </p:nvSpPr>
        <p:spPr>
          <a:xfrm>
            <a:off x="5010540" y="402743"/>
            <a:ext cx="2071396" cy="597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链式栈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4946DAC-FD88-4BF9-8AD4-872527682665}"/>
              </a:ext>
            </a:extLst>
          </p:cNvPr>
          <p:cNvSpPr txBox="1"/>
          <p:nvPr/>
        </p:nvSpPr>
        <p:spPr>
          <a:xfrm>
            <a:off x="2875313" y="1893225"/>
            <a:ext cx="4270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压入元素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为顶指针的链式栈</a:t>
            </a:r>
            <a:endParaRPr lang="zh-CN" altLang="en-US" sz="20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0C08909-B76E-471C-A333-FDF690C715FF}"/>
              </a:ext>
            </a:extLst>
          </p:cNvPr>
          <p:cNvSpPr txBox="1"/>
          <p:nvPr/>
        </p:nvSpPr>
        <p:spPr>
          <a:xfrm>
            <a:off x="2972671" y="5015822"/>
            <a:ext cx="5078413" cy="416524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p-&gt;data=e;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70CF5E0-DC12-477A-B371-EA396C2372F6}"/>
              </a:ext>
            </a:extLst>
          </p:cNvPr>
          <p:cNvSpPr txBox="1"/>
          <p:nvPr/>
        </p:nvSpPr>
        <p:spPr>
          <a:xfrm>
            <a:off x="2972671" y="5432346"/>
            <a:ext cx="5078413" cy="416524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p-&gt;next=top;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E6BBF02-2A16-4174-8B61-758958AB8F33}"/>
              </a:ext>
            </a:extLst>
          </p:cNvPr>
          <p:cNvSpPr txBox="1"/>
          <p:nvPr/>
        </p:nvSpPr>
        <p:spPr>
          <a:xfrm>
            <a:off x="2972561" y="5848870"/>
            <a:ext cx="5078412" cy="416524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top=p;</a:t>
            </a:r>
          </a:p>
        </p:txBody>
      </p:sp>
    </p:spTree>
    <p:extLst>
      <p:ext uri="{BB962C8B-B14F-4D97-AF65-F5344CB8AC3E}">
        <p14:creationId xmlns:p14="http://schemas.microsoft.com/office/powerpoint/2010/main" val="266993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1" grpId="0"/>
      <p:bldP spid="55" grpId="0" animBg="1"/>
      <p:bldP spid="54" grpId="0" animBg="1"/>
      <p:bldP spid="5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67562A22-FDED-49F7-97E9-C2AFDD90B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0540" y="1324677"/>
            <a:ext cx="1818231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进栈算法：</a:t>
            </a:r>
          </a:p>
        </p:txBody>
      </p:sp>
      <p:sp>
        <p:nvSpPr>
          <p:cNvPr id="9" name="文本框 25">
            <a:extLst>
              <a:ext uri="{FF2B5EF4-FFF2-40B4-BE49-F238E27FC236}">
                <a16:creationId xmlns:a16="http://schemas.microsoft.com/office/drawing/2014/main" id="{5DDDE7C9-925B-4123-85FC-C517E3FB978E}"/>
              </a:ext>
            </a:extLst>
          </p:cNvPr>
          <p:cNvSpPr txBox="1"/>
          <p:nvPr/>
        </p:nvSpPr>
        <p:spPr>
          <a:xfrm>
            <a:off x="5010540" y="402743"/>
            <a:ext cx="2071396" cy="597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链式栈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76C3C2-CA49-4320-8674-1F7CD13AE962}"/>
              </a:ext>
            </a:extLst>
          </p:cNvPr>
          <p:cNvSpPr txBox="1"/>
          <p:nvPr/>
        </p:nvSpPr>
        <p:spPr>
          <a:xfrm>
            <a:off x="5128855" y="2061786"/>
            <a:ext cx="5780150" cy="3657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int push(struct node &amp;*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top,Elemtype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e)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{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struct node *p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leng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sizeof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(struct node);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确定新结点空间的大小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p=(struct node *)malloc(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leng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;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生成新结点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p-&gt;data=e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装入元素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p-&gt;next=top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插入新结点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top=p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//top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指向新结点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return OK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返回指针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D2EFBE-2DD0-4FCD-B03D-C2A147A0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61" y="2185249"/>
            <a:ext cx="2804160" cy="280416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A3D1A37F-1996-45A6-83F8-05BD854EAD4A}"/>
              </a:ext>
            </a:extLst>
          </p:cNvPr>
          <p:cNvSpPr/>
          <p:nvPr/>
        </p:nvSpPr>
        <p:spPr>
          <a:xfrm>
            <a:off x="3380233" y="3954923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B1228A7-B745-40B9-82EC-94B71BECE9B4}"/>
              </a:ext>
            </a:extLst>
          </p:cNvPr>
          <p:cNvSpPr/>
          <p:nvPr/>
        </p:nvSpPr>
        <p:spPr>
          <a:xfrm>
            <a:off x="3187708" y="5358880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81012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30" name="Rectangle 2">
            <a:extLst>
              <a:ext uri="{FF2B5EF4-FFF2-40B4-BE49-F238E27FC236}">
                <a16:creationId xmlns:a16="http://schemas.microsoft.com/office/drawing/2014/main" id="{DE408152-F14B-47B1-A937-42C1AFE52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395" y="3115406"/>
            <a:ext cx="865187" cy="215900"/>
          </a:xfrm>
          <a:prstGeom prst="rect">
            <a:avLst/>
          </a:prstGeom>
          <a:solidFill>
            <a:srgbClr val="CCECFF"/>
          </a:solidFill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43CB84CC-371D-4273-BC11-552B1C556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395" y="2223231"/>
            <a:ext cx="865187" cy="215900"/>
          </a:xfrm>
          <a:prstGeom prst="rect">
            <a:avLst/>
          </a:prstGeom>
          <a:solidFill>
            <a:srgbClr val="CCECFF"/>
          </a:solidFill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6C121723-1742-4607-9256-B2603085E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2275" y="1135063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链式栈的退栈</a:t>
            </a:r>
          </a:p>
        </p:txBody>
      </p:sp>
      <p:graphicFrame>
        <p:nvGraphicFramePr>
          <p:cNvPr id="33" name="Group 5">
            <a:extLst>
              <a:ext uri="{FF2B5EF4-FFF2-40B4-BE49-F238E27FC236}">
                <a16:creationId xmlns:a16="http://schemas.microsoft.com/office/drawing/2014/main" id="{5D2A772F-03AE-4250-AE9E-77F600905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20201"/>
              </p:ext>
            </p:extLst>
          </p:nvPr>
        </p:nvGraphicFramePr>
        <p:xfrm>
          <a:off x="4172320" y="2916968"/>
          <a:ext cx="9906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5FE7D152-AD58-4EE1-BFF9-E3BB11139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630449"/>
              </p:ext>
            </p:extLst>
          </p:nvPr>
        </p:nvGraphicFramePr>
        <p:xfrm>
          <a:off x="8737970" y="2901093"/>
          <a:ext cx="1144587" cy="519494"/>
        </p:xfrm>
        <a:graphic>
          <a:graphicData uri="http://schemas.openxmlformats.org/drawingml/2006/table">
            <a:tbl>
              <a:tblPr/>
              <a:tblGrid>
                <a:gridCol w="692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a</a:t>
                      </a:r>
                      <a:r>
                        <a:rPr lang="en-US" altLang="zh-CN" sz="2000" b="1" baseline="-250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^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Text Box 21">
            <a:extLst>
              <a:ext uri="{FF2B5EF4-FFF2-40B4-BE49-F238E27FC236}">
                <a16:creationId xmlns:a16="http://schemas.microsoft.com/office/drawing/2014/main" id="{3768B4C0-A235-4429-AD38-64E6A3984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0970" y="2916968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栈底</a:t>
            </a:r>
          </a:p>
        </p:txBody>
      </p:sp>
      <p:sp>
        <p:nvSpPr>
          <p:cNvPr id="36" name="Text Box 22">
            <a:extLst>
              <a:ext uri="{FF2B5EF4-FFF2-40B4-BE49-F238E27FC236}">
                <a16:creationId xmlns:a16="http://schemas.microsoft.com/office/drawing/2014/main" id="{9A34CAA2-5661-4B5A-AC59-41492FF7F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420" y="2718531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top</a:t>
            </a:r>
          </a:p>
        </p:txBody>
      </p:sp>
      <p:sp>
        <p:nvSpPr>
          <p:cNvPr id="37" name="Text Box 23">
            <a:extLst>
              <a:ext uri="{FF2B5EF4-FFF2-40B4-BE49-F238E27FC236}">
                <a16:creationId xmlns:a16="http://schemas.microsoft.com/office/drawing/2014/main" id="{1FA1BC7E-2030-45A8-9CBC-1ACEB5D53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20" y="1766031"/>
            <a:ext cx="30008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38" name="Line 24">
            <a:extLst>
              <a:ext uri="{FF2B5EF4-FFF2-40B4-BE49-F238E27FC236}">
                <a16:creationId xmlns:a16="http://schemas.microsoft.com/office/drawing/2014/main" id="{23C3C462-2B6D-4C22-8489-5B536D5BBF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8120" y="2367693"/>
            <a:ext cx="508000" cy="6096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9" name="Line 25">
            <a:extLst>
              <a:ext uri="{FF2B5EF4-FFF2-40B4-BE49-F238E27FC236}">
                <a16:creationId xmlns:a16="http://schemas.microsoft.com/office/drawing/2014/main" id="{D61ECF28-A7B7-42CE-B90F-BF9AE02C8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7120" y="3129693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Line 26">
            <a:extLst>
              <a:ext uri="{FF2B5EF4-FFF2-40B4-BE49-F238E27FC236}">
                <a16:creationId xmlns:a16="http://schemas.microsoft.com/office/drawing/2014/main" id="{F496968E-7BFB-4887-A3AA-CF58088FC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0520" y="3129693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Text Box 27">
            <a:extLst>
              <a:ext uri="{FF2B5EF4-FFF2-40B4-BE49-F238E27FC236}">
                <a16:creationId xmlns:a16="http://schemas.microsoft.com/office/drawing/2014/main" id="{B7C17589-16ED-4734-9823-529B55A22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520" y="2504218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</a:p>
        </p:txBody>
      </p:sp>
      <p:sp>
        <p:nvSpPr>
          <p:cNvPr id="42" name="Line 28">
            <a:extLst>
              <a:ext uri="{FF2B5EF4-FFF2-40B4-BE49-F238E27FC236}">
                <a16:creationId xmlns:a16="http://schemas.microsoft.com/office/drawing/2014/main" id="{746EBADC-B0EF-40CC-9C5A-6CFDCA11A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0982" y="3229706"/>
            <a:ext cx="533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43" name="Group 29">
            <a:extLst>
              <a:ext uri="{FF2B5EF4-FFF2-40B4-BE49-F238E27FC236}">
                <a16:creationId xmlns:a16="http://schemas.microsoft.com/office/drawing/2014/main" id="{CFF538AB-57DE-4D7F-B07A-A9B6B8732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31124"/>
              </p:ext>
            </p:extLst>
          </p:nvPr>
        </p:nvGraphicFramePr>
        <p:xfrm>
          <a:off x="5543920" y="2901093"/>
          <a:ext cx="1143000" cy="448120"/>
        </p:xfrm>
        <a:graphic>
          <a:graphicData uri="http://schemas.openxmlformats.org/drawingml/2006/table">
            <a:tbl>
              <a:tblPr/>
              <a:tblGrid>
                <a:gridCol w="87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a</a:t>
                      </a:r>
                      <a:r>
                        <a:rPr kumimoji="1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Line 37">
            <a:extLst>
              <a:ext uri="{FF2B5EF4-FFF2-40B4-BE49-F238E27FC236}">
                <a16:creationId xmlns:a16="http://schemas.microsoft.com/office/drawing/2014/main" id="{DDC289BC-EEEC-4657-8420-45291CFAD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520" y="3129693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Text Box 38">
            <a:extLst>
              <a:ext uri="{FF2B5EF4-FFF2-40B4-BE49-F238E27FC236}">
                <a16:creationId xmlns:a16="http://schemas.microsoft.com/office/drawing/2014/main" id="{39860081-893A-4F28-A51F-E52E9B1E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4120" y="2901093"/>
            <a:ext cx="9906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……</a:t>
            </a:r>
          </a:p>
        </p:txBody>
      </p:sp>
      <p:sp>
        <p:nvSpPr>
          <p:cNvPr id="46" name="Text Box 39">
            <a:extLst>
              <a:ext uri="{FF2B5EF4-FFF2-40B4-BE49-F238E27FC236}">
                <a16:creationId xmlns:a16="http://schemas.microsoft.com/office/drawing/2014/main" id="{B179AE09-7DF8-4C6A-9E39-3D15AAFBB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003" y="3602407"/>
            <a:ext cx="87716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新栈顶</a:t>
            </a:r>
          </a:p>
        </p:txBody>
      </p:sp>
      <p:sp>
        <p:nvSpPr>
          <p:cNvPr id="47" name="Line 40">
            <a:extLst>
              <a:ext uri="{FF2B5EF4-FFF2-40B4-BE49-F238E27FC236}">
                <a16:creationId xmlns:a16="http://schemas.microsoft.com/office/drawing/2014/main" id="{A4C5BD42-82CB-4452-B5EC-3B6E7CEB4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2207" y="3286856"/>
            <a:ext cx="0" cy="30480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Line 41">
            <a:extLst>
              <a:ext uri="{FF2B5EF4-FFF2-40B4-BE49-F238E27FC236}">
                <a16:creationId xmlns:a16="http://schemas.microsoft.com/office/drawing/2014/main" id="{4D67D82B-DE9D-45F0-B433-46D2760CD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2207" y="3591656"/>
            <a:ext cx="274320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Line 42">
            <a:extLst>
              <a:ext uri="{FF2B5EF4-FFF2-40B4-BE49-F238E27FC236}">
                <a16:creationId xmlns:a16="http://schemas.microsoft.com/office/drawing/2014/main" id="{6B878931-5334-4942-A696-920CA30217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5407" y="3363056"/>
            <a:ext cx="0" cy="22860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Text Box 43">
            <a:extLst>
              <a:ext uri="{FF2B5EF4-FFF2-40B4-BE49-F238E27FC236}">
                <a16:creationId xmlns:a16="http://schemas.microsoft.com/office/drawing/2014/main" id="{924FB262-D70C-4FA4-8F44-1D3DBB307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1331" y="5478639"/>
            <a:ext cx="2754377" cy="488595"/>
          </a:xfrm>
          <a:prstGeom prst="rect">
            <a:avLst/>
          </a:prstGeom>
          <a:solidFill>
            <a:srgbClr val="CCECFF"/>
          </a:solidFill>
          <a:ln w="9525">
            <a:solidFill>
              <a:srgbClr val="CCEC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free(p);</a:t>
            </a:r>
          </a:p>
        </p:txBody>
      </p:sp>
      <p:sp>
        <p:nvSpPr>
          <p:cNvPr id="51" name="文本框 25">
            <a:extLst>
              <a:ext uri="{FF2B5EF4-FFF2-40B4-BE49-F238E27FC236}">
                <a16:creationId xmlns:a16="http://schemas.microsoft.com/office/drawing/2014/main" id="{195F2C24-FBC1-4BFD-951B-24E6D0234CA8}"/>
              </a:ext>
            </a:extLst>
          </p:cNvPr>
          <p:cNvSpPr txBox="1"/>
          <p:nvPr/>
        </p:nvSpPr>
        <p:spPr>
          <a:xfrm>
            <a:off x="5010540" y="402743"/>
            <a:ext cx="2071396" cy="597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链式栈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1A2D4A0-D0B6-4A48-AC71-80061C22D803}"/>
              </a:ext>
            </a:extLst>
          </p:cNvPr>
          <p:cNvSpPr txBox="1"/>
          <p:nvPr/>
        </p:nvSpPr>
        <p:spPr>
          <a:xfrm>
            <a:off x="2882508" y="4401125"/>
            <a:ext cx="2743200" cy="48859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p=top;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8C0E066-8F00-4FFC-8B42-042A14C8F2EE}"/>
              </a:ext>
            </a:extLst>
          </p:cNvPr>
          <p:cNvSpPr txBox="1"/>
          <p:nvPr/>
        </p:nvSpPr>
        <p:spPr>
          <a:xfrm>
            <a:off x="2867395" y="4939882"/>
            <a:ext cx="2743200" cy="48859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top=top-&gt;next;</a:t>
            </a:r>
          </a:p>
        </p:txBody>
      </p:sp>
    </p:spTree>
    <p:extLst>
      <p:ext uri="{BB962C8B-B14F-4D97-AF65-F5344CB8AC3E}">
        <p14:creationId xmlns:p14="http://schemas.microsoft.com/office/powerpoint/2010/main" val="186688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/>
      <p:bldP spid="46" grpId="0"/>
      <p:bldP spid="50" grpId="0" animBg="1"/>
      <p:bldP spid="52" grpId="0" animBg="1"/>
      <p:bldP spid="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67562A22-FDED-49F7-97E9-C2AFDD90B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660" y="1204312"/>
            <a:ext cx="1818231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退栈算法：</a:t>
            </a:r>
          </a:p>
        </p:txBody>
      </p:sp>
      <p:sp>
        <p:nvSpPr>
          <p:cNvPr id="9" name="文本框 25">
            <a:extLst>
              <a:ext uri="{FF2B5EF4-FFF2-40B4-BE49-F238E27FC236}">
                <a16:creationId xmlns:a16="http://schemas.microsoft.com/office/drawing/2014/main" id="{5DDDE7C9-925B-4123-85FC-C517E3FB978E}"/>
              </a:ext>
            </a:extLst>
          </p:cNvPr>
          <p:cNvSpPr txBox="1"/>
          <p:nvPr/>
        </p:nvSpPr>
        <p:spPr>
          <a:xfrm>
            <a:off x="5010540" y="402743"/>
            <a:ext cx="2071396" cy="597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链式栈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76C3C2-CA49-4320-8674-1F7CD13AE962}"/>
              </a:ext>
            </a:extLst>
          </p:cNvPr>
          <p:cNvSpPr txBox="1"/>
          <p:nvPr/>
        </p:nvSpPr>
        <p:spPr>
          <a:xfrm>
            <a:off x="4925654" y="1898032"/>
            <a:ext cx="6372265" cy="3653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int pop(struct node &amp;*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top,Elemtype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&amp;e)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{struct node *p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；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if (top==NULL) return ERROR; //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空栈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返回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p=top;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                                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//p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指向原栈的顶结点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e=p-&gt;data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;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                         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取出原栈的顶元素送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top=top-&gt;next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;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                  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删除原栈的顶结点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free(p)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;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                              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释放原栈顶结点的空间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return OK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;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                        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返回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OK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} 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D2EFBE-2DD0-4FCD-B03D-C2A147A0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61" y="2185249"/>
            <a:ext cx="2804160" cy="280416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A3D1A37F-1996-45A6-83F8-05BD854EAD4A}"/>
              </a:ext>
            </a:extLst>
          </p:cNvPr>
          <p:cNvSpPr/>
          <p:nvPr/>
        </p:nvSpPr>
        <p:spPr>
          <a:xfrm>
            <a:off x="3380233" y="3954923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B1228A7-B745-40B9-82EC-94B71BECE9B4}"/>
              </a:ext>
            </a:extLst>
          </p:cNvPr>
          <p:cNvSpPr/>
          <p:nvPr/>
        </p:nvSpPr>
        <p:spPr>
          <a:xfrm>
            <a:off x="3187708" y="5358880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52483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2" name="Group 2">
            <a:extLst>
              <a:ext uri="{FF2B5EF4-FFF2-40B4-BE49-F238E27FC236}">
                <a16:creationId xmlns:a16="http://schemas.microsoft.com/office/drawing/2014/main" id="{2EF61F24-E2C1-451F-8963-322C5BA88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47215"/>
              </p:ext>
            </p:extLst>
          </p:nvPr>
        </p:nvGraphicFramePr>
        <p:xfrm>
          <a:off x="1874537" y="2530745"/>
          <a:ext cx="838200" cy="2006602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  <a:endParaRPr kumimoji="1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  <a:endParaRPr kumimoji="1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 Box 14">
            <a:extLst>
              <a:ext uri="{FF2B5EF4-FFF2-40B4-BE49-F238E27FC236}">
                <a16:creationId xmlns:a16="http://schemas.microsoft.com/office/drawing/2014/main" id="{F73BAD51-8044-4469-94EA-0155E3A79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737" y="2987945"/>
            <a:ext cx="109517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栈顶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(top)</a:t>
            </a:r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9A3DB735-21CC-4A47-BED8-6DABA1C2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6808" y="4127129"/>
            <a:ext cx="1454244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栈底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(bottom)</a:t>
            </a:r>
          </a:p>
        </p:txBody>
      </p:sp>
      <p:sp>
        <p:nvSpPr>
          <p:cNvPr id="25" name="Text Box 16">
            <a:extLst>
              <a:ext uri="{FF2B5EF4-FFF2-40B4-BE49-F238E27FC236}">
                <a16:creationId xmlns:a16="http://schemas.microsoft.com/office/drawing/2014/main" id="{17193E47-7423-418D-A3A0-E1EAA4BF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99" y="1931824"/>
            <a:ext cx="1255647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(pop)</a:t>
            </a:r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D96D0E47-7BD6-406D-ABBC-D5F25932C6AB}"/>
              </a:ext>
            </a:extLst>
          </p:cNvPr>
          <p:cNvGrpSpPr>
            <a:grpSpLocks/>
          </p:cNvGrpSpPr>
          <p:nvPr/>
        </p:nvGrpSpPr>
        <p:grpSpPr bwMode="auto">
          <a:xfrm>
            <a:off x="2409525" y="2400570"/>
            <a:ext cx="760412" cy="381000"/>
            <a:chOff x="1131" y="1105"/>
            <a:chExt cx="768" cy="240"/>
          </a:xfrm>
        </p:grpSpPr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5C87537C-BAA6-4BC7-88D9-8A8FD69EB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1" y="1105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4FDBE2D8-2BA7-441A-9ED8-BA1DE4FE2C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1" y="1105"/>
              <a:ext cx="76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Group 20">
            <a:extLst>
              <a:ext uri="{FF2B5EF4-FFF2-40B4-BE49-F238E27FC236}">
                <a16:creationId xmlns:a16="http://schemas.microsoft.com/office/drawing/2014/main" id="{F046C515-7591-486C-B81D-24B8F6AB6927}"/>
              </a:ext>
            </a:extLst>
          </p:cNvPr>
          <p:cNvGrpSpPr>
            <a:grpSpLocks/>
          </p:cNvGrpSpPr>
          <p:nvPr/>
        </p:nvGrpSpPr>
        <p:grpSpPr bwMode="auto">
          <a:xfrm>
            <a:off x="1314150" y="2400570"/>
            <a:ext cx="704850" cy="381000"/>
            <a:chOff x="123" y="1105"/>
            <a:chExt cx="768" cy="240"/>
          </a:xfrm>
        </p:grpSpPr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E44A8E5E-536E-46CE-949F-D7B2339D8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1" y="1105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2497B48B-EAB6-43C1-8666-AFFDD7994D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" y="1105"/>
              <a:ext cx="76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2" name="Text Box 23">
            <a:extLst>
              <a:ext uri="{FF2B5EF4-FFF2-40B4-BE49-F238E27FC236}">
                <a16:creationId xmlns:a16="http://schemas.microsoft.com/office/drawing/2014/main" id="{B7A0CBEB-7F78-47A1-BEC4-2B481CE24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885" y="1318052"/>
            <a:ext cx="7825272" cy="503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ts val="0"/>
              </a:spcBef>
              <a:buClr>
                <a:srgbClr val="333399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：插入一个元素到栈中。</a:t>
            </a:r>
          </a:p>
          <a:p>
            <a:pPr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Sz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或称：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入栈、推入、压入、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push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42900" indent="-342900" fontAlgn="base">
              <a:lnSpc>
                <a:spcPct val="130000"/>
              </a:lnSpc>
              <a:spcBef>
                <a:spcPts val="0"/>
              </a:spcBef>
              <a:buClr>
                <a:srgbClr val="333399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出栈：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从栈删除一个元素。</a:t>
            </a:r>
          </a:p>
          <a:p>
            <a:pPr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Sz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或称：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退栈、上托、弹出、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pop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42900" indent="-34290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栈顶：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允许插入、删除元素的一端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表尾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42900" indent="-34290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栈顶元素：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处在栈顶位置的元素。</a:t>
            </a:r>
          </a:p>
          <a:p>
            <a:pPr marL="342900" indent="-34290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栈底：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表中不允许插入、删除元素的一端。</a:t>
            </a:r>
          </a:p>
          <a:p>
            <a:pPr marL="342900" indent="-34290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空栈：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不含元素的栈。</a:t>
            </a:r>
          </a:p>
          <a:p>
            <a:pPr marL="342900" indent="-342900" fontAlgn="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栈的元素的进出原则：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“后进先出”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Last In First Out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”。</a:t>
            </a:r>
          </a:p>
          <a:p>
            <a:pPr marL="342900" indent="-342900" fontAlgn="t">
              <a:lnSpc>
                <a:spcPct val="130000"/>
              </a:lnSpc>
              <a:spcBef>
                <a:spcPts val="0"/>
              </a:spcBef>
              <a:buClr>
                <a:srgbClr val="333399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栈的别名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：“后进先出”表、“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LIFO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”表、反转存储器、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Sz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地窖、堆栈。</a:t>
            </a:r>
          </a:p>
        </p:txBody>
      </p:sp>
      <p:sp>
        <p:nvSpPr>
          <p:cNvPr id="33" name="Text Box 24">
            <a:extLst>
              <a:ext uri="{FF2B5EF4-FFF2-40B4-BE49-F238E27FC236}">
                <a16:creationId xmlns:a16="http://schemas.microsoft.com/office/drawing/2014/main" id="{E95F2F36-9514-44E6-9EBF-4B5759930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581" y="4563061"/>
            <a:ext cx="196532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栈的示意图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9FD415B-2C6E-45AC-81F6-2D0E4F2D1D80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F5C58E5-689E-4779-998E-A60BBCF6D68C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1C4075C-CA5B-4685-B04A-FE003A92479D}"/>
              </a:ext>
            </a:extLst>
          </p:cNvPr>
          <p:cNvSpPr txBox="1"/>
          <p:nvPr/>
        </p:nvSpPr>
        <p:spPr>
          <a:xfrm>
            <a:off x="4603881" y="360067"/>
            <a:ext cx="610423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3.1.1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栈的定义和操作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ACC857B-CE3A-4DBD-A73C-7D01F96EBBBE}"/>
              </a:ext>
            </a:extLst>
          </p:cNvPr>
          <p:cNvSpPr txBox="1"/>
          <p:nvPr/>
        </p:nvSpPr>
        <p:spPr>
          <a:xfrm>
            <a:off x="2355793" y="2031237"/>
            <a:ext cx="142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(push) 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468E54F-522C-45B9-A11B-38954885CA5B}"/>
              </a:ext>
            </a:extLst>
          </p:cNvPr>
          <p:cNvSpPr txBox="1"/>
          <p:nvPr/>
        </p:nvSpPr>
        <p:spPr>
          <a:xfrm>
            <a:off x="2050091" y="2963718"/>
            <a:ext cx="646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F9ABE14-5180-4B26-A485-7037D6840A40}"/>
              </a:ext>
            </a:extLst>
          </p:cNvPr>
          <p:cNvSpPr txBox="1"/>
          <p:nvPr/>
        </p:nvSpPr>
        <p:spPr>
          <a:xfrm>
            <a:off x="2050091" y="4051782"/>
            <a:ext cx="646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46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4" grpId="0"/>
      <p:bldP spid="36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766899" y="4432899"/>
            <a:ext cx="2077503" cy="2772697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8" y="-370284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7" name="Rectangle 15"/>
          <p:cNvSpPr/>
          <p:nvPr/>
        </p:nvSpPr>
        <p:spPr>
          <a:xfrm>
            <a:off x="999965" y="1952453"/>
            <a:ext cx="649236" cy="649236"/>
          </a:xfrm>
          <a:prstGeom prst="ellips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23"/>
          <p:cNvSpPr/>
          <p:nvPr/>
        </p:nvSpPr>
        <p:spPr>
          <a:xfrm>
            <a:off x="995896" y="3464621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38"/>
          <p:cNvSpPr/>
          <p:nvPr/>
        </p:nvSpPr>
        <p:spPr>
          <a:xfrm>
            <a:off x="999965" y="5012793"/>
            <a:ext cx="649236" cy="64923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41"/>
          <p:cNvSpPr/>
          <p:nvPr/>
        </p:nvSpPr>
        <p:spPr>
          <a:xfrm>
            <a:off x="6533523" y="1952453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Rectangle 44"/>
          <p:cNvSpPr/>
          <p:nvPr/>
        </p:nvSpPr>
        <p:spPr>
          <a:xfrm>
            <a:off x="6529455" y="3464621"/>
            <a:ext cx="649236" cy="6492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Rectangle 47"/>
          <p:cNvSpPr/>
          <p:nvPr/>
        </p:nvSpPr>
        <p:spPr>
          <a:xfrm>
            <a:off x="6533523" y="5012793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59" name="Group 58"/>
          <p:cNvGrpSpPr/>
          <p:nvPr/>
        </p:nvGrpSpPr>
        <p:grpSpPr>
          <a:xfrm>
            <a:off x="1173086" y="2158147"/>
            <a:ext cx="302992" cy="237848"/>
            <a:chOff x="5348288" y="5818188"/>
            <a:chExt cx="1587500" cy="1246187"/>
          </a:xfrm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169018" y="3670315"/>
            <a:ext cx="302992" cy="237848"/>
            <a:chOff x="8366125" y="5818188"/>
            <a:chExt cx="1587500" cy="1246187"/>
          </a:xfrm>
        </p:grpSpPr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8366125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65" name="Freeform 14"/>
            <p:cNvSpPr>
              <a:spLocks noEditPoints="1"/>
            </p:cNvSpPr>
            <p:nvPr/>
          </p:nvSpPr>
          <p:spPr bwMode="auto">
            <a:xfrm>
              <a:off x="8366125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299 w 507"/>
                <a:gd name="T15" fmla="*/ 54 h 304"/>
                <a:gd name="T16" fmla="*/ 432 w 507"/>
                <a:gd name="T17" fmla="*/ 54 h 304"/>
                <a:gd name="T18" fmla="*/ 432 w 507"/>
                <a:gd name="T19" fmla="*/ 184 h 304"/>
                <a:gd name="T20" fmla="*/ 299 w 507"/>
                <a:gd name="T21" fmla="*/ 184 h 304"/>
                <a:gd name="T22" fmla="*/ 299 w 507"/>
                <a:gd name="T23" fmla="*/ 54 h 304"/>
                <a:gd name="T24" fmla="*/ 75 w 507"/>
                <a:gd name="T25" fmla="*/ 54 h 304"/>
                <a:gd name="T26" fmla="*/ 259 w 507"/>
                <a:gd name="T27" fmla="*/ 54 h 304"/>
                <a:gd name="T28" fmla="*/ 259 w 507"/>
                <a:gd name="T29" fmla="*/ 75 h 304"/>
                <a:gd name="T30" fmla="*/ 75 w 507"/>
                <a:gd name="T31" fmla="*/ 75 h 304"/>
                <a:gd name="T32" fmla="*/ 75 w 507"/>
                <a:gd name="T33" fmla="*/ 54 h 304"/>
                <a:gd name="T34" fmla="*/ 75 w 507"/>
                <a:gd name="T35" fmla="*/ 109 h 304"/>
                <a:gd name="T36" fmla="*/ 259 w 507"/>
                <a:gd name="T37" fmla="*/ 109 h 304"/>
                <a:gd name="T38" fmla="*/ 259 w 507"/>
                <a:gd name="T39" fmla="*/ 130 h 304"/>
                <a:gd name="T40" fmla="*/ 75 w 507"/>
                <a:gd name="T41" fmla="*/ 130 h 304"/>
                <a:gd name="T42" fmla="*/ 75 w 507"/>
                <a:gd name="T43" fmla="*/ 109 h 304"/>
                <a:gd name="T44" fmla="*/ 75 w 507"/>
                <a:gd name="T45" fmla="*/ 163 h 304"/>
                <a:gd name="T46" fmla="*/ 259 w 507"/>
                <a:gd name="T47" fmla="*/ 163 h 304"/>
                <a:gd name="T48" fmla="*/ 259 w 507"/>
                <a:gd name="T49" fmla="*/ 184 h 304"/>
                <a:gd name="T50" fmla="*/ 75 w 507"/>
                <a:gd name="T51" fmla="*/ 184 h 304"/>
                <a:gd name="T52" fmla="*/ 75 w 507"/>
                <a:gd name="T53" fmla="*/ 163 h 304"/>
                <a:gd name="T54" fmla="*/ 75 w 507"/>
                <a:gd name="T55" fmla="*/ 217 h 304"/>
                <a:gd name="T56" fmla="*/ 432 w 507"/>
                <a:gd name="T57" fmla="*/ 217 h 304"/>
                <a:gd name="T58" fmla="*/ 432 w 507"/>
                <a:gd name="T59" fmla="*/ 238 h 304"/>
                <a:gd name="T60" fmla="*/ 75 w 507"/>
                <a:gd name="T61" fmla="*/ 238 h 304"/>
                <a:gd name="T62" fmla="*/ 75 w 507"/>
                <a:gd name="T63" fmla="*/ 21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173086" y="5218487"/>
            <a:ext cx="302992" cy="237848"/>
            <a:chOff x="11385550" y="5818188"/>
            <a:chExt cx="1587500" cy="1246187"/>
          </a:xfrm>
        </p:grpSpPr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11385550" y="5818188"/>
              <a:ext cx="1587500" cy="263525"/>
            </a:xfrm>
            <a:custGeom>
              <a:avLst/>
              <a:gdLst>
                <a:gd name="T0" fmla="*/ 470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0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1 w 507"/>
                <a:gd name="T21" fmla="*/ 46 h 84"/>
                <a:gd name="T22" fmla="*/ 49 w 507"/>
                <a:gd name="T23" fmla="*/ 59 h 84"/>
                <a:gd name="T24" fmla="*/ 99 w 507"/>
                <a:gd name="T25" fmla="*/ 59 h 84"/>
                <a:gd name="T26" fmla="*/ 87 w 507"/>
                <a:gd name="T27" fmla="*/ 46 h 84"/>
                <a:gd name="T28" fmla="*/ 99 w 507"/>
                <a:gd name="T29" fmla="*/ 33 h 84"/>
                <a:gd name="T30" fmla="*/ 112 w 507"/>
                <a:gd name="T31" fmla="*/ 46 h 84"/>
                <a:gd name="T32" fmla="*/ 99 w 507"/>
                <a:gd name="T33" fmla="*/ 59 h 84"/>
                <a:gd name="T34" fmla="*/ 150 w 507"/>
                <a:gd name="T35" fmla="*/ 59 h 84"/>
                <a:gd name="T36" fmla="*/ 137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113855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0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61 w 507"/>
                <a:gd name="T15" fmla="*/ 136 h 304"/>
                <a:gd name="T16" fmla="*/ 166 w 507"/>
                <a:gd name="T17" fmla="*/ 131 h 304"/>
                <a:gd name="T18" fmla="*/ 169 w 507"/>
                <a:gd name="T19" fmla="*/ 131 h 304"/>
                <a:gd name="T20" fmla="*/ 179 w 507"/>
                <a:gd name="T21" fmla="*/ 108 h 304"/>
                <a:gd name="T22" fmla="*/ 177 w 507"/>
                <a:gd name="T23" fmla="*/ 106 h 304"/>
                <a:gd name="T24" fmla="*/ 177 w 507"/>
                <a:gd name="T25" fmla="*/ 98 h 304"/>
                <a:gd name="T26" fmla="*/ 200 w 507"/>
                <a:gd name="T27" fmla="*/ 75 h 304"/>
                <a:gd name="T28" fmla="*/ 207 w 507"/>
                <a:gd name="T29" fmla="*/ 75 h 304"/>
                <a:gd name="T30" fmla="*/ 209 w 507"/>
                <a:gd name="T31" fmla="*/ 77 h 304"/>
                <a:gd name="T32" fmla="*/ 232 w 507"/>
                <a:gd name="T33" fmla="*/ 68 h 304"/>
                <a:gd name="T34" fmla="*/ 232 w 507"/>
                <a:gd name="T35" fmla="*/ 65 h 304"/>
                <a:gd name="T36" fmla="*/ 237 w 507"/>
                <a:gd name="T37" fmla="*/ 60 h 304"/>
                <a:gd name="T38" fmla="*/ 269 w 507"/>
                <a:gd name="T39" fmla="*/ 60 h 304"/>
                <a:gd name="T40" fmla="*/ 275 w 507"/>
                <a:gd name="T41" fmla="*/ 65 h 304"/>
                <a:gd name="T42" fmla="*/ 275 w 507"/>
                <a:gd name="T43" fmla="*/ 68 h 304"/>
                <a:gd name="T44" fmla="*/ 297 w 507"/>
                <a:gd name="T45" fmla="*/ 77 h 304"/>
                <a:gd name="T46" fmla="*/ 299 w 507"/>
                <a:gd name="T47" fmla="*/ 75 h 304"/>
                <a:gd name="T48" fmla="*/ 307 w 507"/>
                <a:gd name="T49" fmla="*/ 75 h 304"/>
                <a:gd name="T50" fmla="*/ 330 w 507"/>
                <a:gd name="T51" fmla="*/ 98 h 304"/>
                <a:gd name="T52" fmla="*/ 330 w 507"/>
                <a:gd name="T53" fmla="*/ 106 h 304"/>
                <a:gd name="T54" fmla="*/ 328 w 507"/>
                <a:gd name="T55" fmla="*/ 108 h 304"/>
                <a:gd name="T56" fmla="*/ 337 w 507"/>
                <a:gd name="T57" fmla="*/ 131 h 304"/>
                <a:gd name="T58" fmla="*/ 340 w 507"/>
                <a:gd name="T59" fmla="*/ 131 h 304"/>
                <a:gd name="T60" fmla="*/ 345 w 507"/>
                <a:gd name="T61" fmla="*/ 136 h 304"/>
                <a:gd name="T62" fmla="*/ 345 w 507"/>
                <a:gd name="T63" fmla="*/ 168 h 304"/>
                <a:gd name="T64" fmla="*/ 340 w 507"/>
                <a:gd name="T65" fmla="*/ 173 h 304"/>
                <a:gd name="T66" fmla="*/ 337 w 507"/>
                <a:gd name="T67" fmla="*/ 173 h 304"/>
                <a:gd name="T68" fmla="*/ 328 w 507"/>
                <a:gd name="T69" fmla="*/ 196 h 304"/>
                <a:gd name="T70" fmla="*/ 330 w 507"/>
                <a:gd name="T71" fmla="*/ 198 h 304"/>
                <a:gd name="T72" fmla="*/ 330 w 507"/>
                <a:gd name="T73" fmla="*/ 206 h 304"/>
                <a:gd name="T74" fmla="*/ 307 w 507"/>
                <a:gd name="T75" fmla="*/ 229 h 304"/>
                <a:gd name="T76" fmla="*/ 299 w 507"/>
                <a:gd name="T77" fmla="*/ 229 h 304"/>
                <a:gd name="T78" fmla="*/ 297 w 507"/>
                <a:gd name="T79" fmla="*/ 226 h 304"/>
                <a:gd name="T80" fmla="*/ 275 w 507"/>
                <a:gd name="T81" fmla="*/ 236 h 304"/>
                <a:gd name="T82" fmla="*/ 275 w 507"/>
                <a:gd name="T83" fmla="*/ 239 h 304"/>
                <a:gd name="T84" fmla="*/ 269 w 507"/>
                <a:gd name="T85" fmla="*/ 244 h 304"/>
                <a:gd name="T86" fmla="*/ 237 w 507"/>
                <a:gd name="T87" fmla="*/ 244 h 304"/>
                <a:gd name="T88" fmla="*/ 232 w 507"/>
                <a:gd name="T89" fmla="*/ 239 h 304"/>
                <a:gd name="T90" fmla="*/ 232 w 507"/>
                <a:gd name="T91" fmla="*/ 236 h 304"/>
                <a:gd name="T92" fmla="*/ 209 w 507"/>
                <a:gd name="T93" fmla="*/ 226 h 304"/>
                <a:gd name="T94" fmla="*/ 207 w 507"/>
                <a:gd name="T95" fmla="*/ 229 h 304"/>
                <a:gd name="T96" fmla="*/ 200 w 507"/>
                <a:gd name="T97" fmla="*/ 229 h 304"/>
                <a:gd name="T98" fmla="*/ 177 w 507"/>
                <a:gd name="T99" fmla="*/ 206 h 304"/>
                <a:gd name="T100" fmla="*/ 177 w 507"/>
                <a:gd name="T101" fmla="*/ 198 h 304"/>
                <a:gd name="T102" fmla="*/ 179 w 507"/>
                <a:gd name="T103" fmla="*/ 196 h 304"/>
                <a:gd name="T104" fmla="*/ 169 w 507"/>
                <a:gd name="T105" fmla="*/ 173 h 304"/>
                <a:gd name="T106" fmla="*/ 166 w 507"/>
                <a:gd name="T107" fmla="*/ 173 h 304"/>
                <a:gd name="T108" fmla="*/ 161 w 507"/>
                <a:gd name="T109" fmla="*/ 168 h 304"/>
                <a:gd name="T110" fmla="*/ 161 w 507"/>
                <a:gd name="T111" fmla="*/ 13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12049125" y="6453188"/>
              <a:ext cx="261937" cy="260350"/>
            </a:xfrm>
            <a:custGeom>
              <a:avLst/>
              <a:gdLst>
                <a:gd name="T0" fmla="*/ 42 w 84"/>
                <a:gd name="T1" fmla="*/ 83 h 83"/>
                <a:gd name="T2" fmla="*/ 84 w 84"/>
                <a:gd name="T3" fmla="*/ 42 h 83"/>
                <a:gd name="T4" fmla="*/ 42 w 84"/>
                <a:gd name="T5" fmla="*/ 0 h 83"/>
                <a:gd name="T6" fmla="*/ 0 w 84"/>
                <a:gd name="T7" fmla="*/ 42 h 83"/>
                <a:gd name="T8" fmla="*/ 42 w 84"/>
                <a:gd name="T9" fmla="*/ 83 h 83"/>
                <a:gd name="T10" fmla="*/ 42 w 84"/>
                <a:gd name="T11" fmla="*/ 31 h 83"/>
                <a:gd name="T12" fmla="*/ 53 w 84"/>
                <a:gd name="T13" fmla="*/ 42 h 83"/>
                <a:gd name="T14" fmla="*/ 42 w 84"/>
                <a:gd name="T15" fmla="*/ 53 h 83"/>
                <a:gd name="T16" fmla="*/ 31 w 84"/>
                <a:gd name="T17" fmla="*/ 42 h 83"/>
                <a:gd name="T18" fmla="*/ 42 w 84"/>
                <a:gd name="T19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706645" y="215814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02576" y="3670315"/>
            <a:ext cx="302992" cy="237848"/>
            <a:chOff x="17418050" y="5818188"/>
            <a:chExt cx="1587500" cy="1246187"/>
          </a:xfrm>
        </p:grpSpPr>
        <p:sp>
          <p:nvSpPr>
            <p:cNvPr id="74" name="Freeform 20"/>
            <p:cNvSpPr>
              <a:spLocks noEditPoints="1"/>
            </p:cNvSpPr>
            <p:nvPr/>
          </p:nvSpPr>
          <p:spPr bwMode="auto">
            <a:xfrm>
              <a:off x="17418050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75" name="Oval 21"/>
            <p:cNvSpPr>
              <a:spLocks noChangeArrowheads="1"/>
            </p:cNvSpPr>
            <p:nvPr/>
          </p:nvSpPr>
          <p:spPr bwMode="auto">
            <a:xfrm>
              <a:off x="18113375" y="6623050"/>
              <a:ext cx="198437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76" name="Oval 22"/>
            <p:cNvSpPr>
              <a:spLocks noChangeArrowheads="1"/>
            </p:cNvSpPr>
            <p:nvPr/>
          </p:nvSpPr>
          <p:spPr bwMode="auto">
            <a:xfrm>
              <a:off x="18383250" y="6384925"/>
              <a:ext cx="160337" cy="158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77" name="Freeform 23"/>
            <p:cNvSpPr>
              <a:spLocks noEditPoints="1"/>
            </p:cNvSpPr>
            <p:nvPr/>
          </p:nvSpPr>
          <p:spPr bwMode="auto">
            <a:xfrm>
              <a:off x="174180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55 w 507"/>
                <a:gd name="T15" fmla="*/ 52 h 304"/>
                <a:gd name="T16" fmla="*/ 199 w 507"/>
                <a:gd name="T17" fmla="*/ 96 h 304"/>
                <a:gd name="T18" fmla="*/ 193 w 507"/>
                <a:gd name="T19" fmla="*/ 119 h 304"/>
                <a:gd name="T20" fmla="*/ 224 w 507"/>
                <a:gd name="T21" fmla="*/ 151 h 304"/>
                <a:gd name="T22" fmla="*/ 253 w 507"/>
                <a:gd name="T23" fmla="*/ 142 h 304"/>
                <a:gd name="T24" fmla="*/ 283 w 507"/>
                <a:gd name="T25" fmla="*/ 151 h 304"/>
                <a:gd name="T26" fmla="*/ 295 w 507"/>
                <a:gd name="T27" fmla="*/ 139 h 304"/>
                <a:gd name="T28" fmla="*/ 287 w 507"/>
                <a:gd name="T29" fmla="*/ 112 h 304"/>
                <a:gd name="T30" fmla="*/ 333 w 507"/>
                <a:gd name="T31" fmla="*/ 66 h 304"/>
                <a:gd name="T32" fmla="*/ 379 w 507"/>
                <a:gd name="T33" fmla="*/ 112 h 304"/>
                <a:gd name="T34" fmla="*/ 333 w 507"/>
                <a:gd name="T35" fmla="*/ 158 h 304"/>
                <a:gd name="T36" fmla="*/ 311 w 507"/>
                <a:gd name="T37" fmla="*/ 153 h 304"/>
                <a:gd name="T38" fmla="*/ 297 w 507"/>
                <a:gd name="T39" fmla="*/ 166 h 304"/>
                <a:gd name="T40" fmla="*/ 306 w 507"/>
                <a:gd name="T41" fmla="*/ 195 h 304"/>
                <a:gd name="T42" fmla="*/ 253 w 507"/>
                <a:gd name="T43" fmla="*/ 247 h 304"/>
                <a:gd name="T44" fmla="*/ 201 w 507"/>
                <a:gd name="T45" fmla="*/ 195 h 304"/>
                <a:gd name="T46" fmla="*/ 210 w 507"/>
                <a:gd name="T47" fmla="*/ 166 h 304"/>
                <a:gd name="T48" fmla="*/ 178 w 507"/>
                <a:gd name="T49" fmla="*/ 134 h 304"/>
                <a:gd name="T50" fmla="*/ 155 w 507"/>
                <a:gd name="T51" fmla="*/ 141 h 304"/>
                <a:gd name="T52" fmla="*/ 110 w 507"/>
                <a:gd name="T53" fmla="*/ 96 h 304"/>
                <a:gd name="T54" fmla="*/ 155 w 507"/>
                <a:gd name="T55" fmla="*/ 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55" y="52"/>
                  </a:moveTo>
                  <a:cubicBezTo>
                    <a:pt x="179" y="52"/>
                    <a:pt x="199" y="72"/>
                    <a:pt x="199" y="96"/>
                  </a:cubicBezTo>
                  <a:cubicBezTo>
                    <a:pt x="199" y="105"/>
                    <a:pt x="197" y="113"/>
                    <a:pt x="193" y="119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33" y="146"/>
                    <a:pt x="243" y="142"/>
                    <a:pt x="253" y="142"/>
                  </a:cubicBezTo>
                  <a:cubicBezTo>
                    <a:pt x="264" y="142"/>
                    <a:pt x="274" y="146"/>
                    <a:pt x="283" y="151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0" y="131"/>
                    <a:pt x="287" y="122"/>
                    <a:pt x="287" y="112"/>
                  </a:cubicBezTo>
                  <a:cubicBezTo>
                    <a:pt x="287" y="87"/>
                    <a:pt x="308" y="66"/>
                    <a:pt x="333" y="66"/>
                  </a:cubicBezTo>
                  <a:cubicBezTo>
                    <a:pt x="359" y="66"/>
                    <a:pt x="379" y="87"/>
                    <a:pt x="379" y="112"/>
                  </a:cubicBezTo>
                  <a:cubicBezTo>
                    <a:pt x="379" y="138"/>
                    <a:pt x="359" y="158"/>
                    <a:pt x="333" y="158"/>
                  </a:cubicBezTo>
                  <a:cubicBezTo>
                    <a:pt x="325" y="158"/>
                    <a:pt x="317" y="156"/>
                    <a:pt x="311" y="153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3" y="174"/>
                    <a:pt x="306" y="184"/>
                    <a:pt x="306" y="195"/>
                  </a:cubicBezTo>
                  <a:cubicBezTo>
                    <a:pt x="306" y="224"/>
                    <a:pt x="282" y="247"/>
                    <a:pt x="253" y="247"/>
                  </a:cubicBezTo>
                  <a:cubicBezTo>
                    <a:pt x="225" y="247"/>
                    <a:pt x="201" y="224"/>
                    <a:pt x="201" y="195"/>
                  </a:cubicBezTo>
                  <a:cubicBezTo>
                    <a:pt x="201" y="184"/>
                    <a:pt x="204" y="174"/>
                    <a:pt x="210" y="166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1" y="138"/>
                    <a:pt x="163" y="141"/>
                    <a:pt x="155" y="141"/>
                  </a:cubicBezTo>
                  <a:cubicBezTo>
                    <a:pt x="130" y="141"/>
                    <a:pt x="110" y="121"/>
                    <a:pt x="110" y="96"/>
                  </a:cubicBezTo>
                  <a:cubicBezTo>
                    <a:pt x="110" y="72"/>
                    <a:pt x="130" y="52"/>
                    <a:pt x="1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78" name="Oval 24"/>
            <p:cNvSpPr>
              <a:spLocks noChangeArrowheads="1"/>
            </p:cNvSpPr>
            <p:nvPr/>
          </p:nvSpPr>
          <p:spPr bwMode="auto">
            <a:xfrm>
              <a:off x="17829213" y="6337300"/>
              <a:ext cx="147637" cy="1508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706645" y="5218487"/>
            <a:ext cx="302992" cy="237848"/>
            <a:chOff x="5348288" y="5818188"/>
            <a:chExt cx="1587500" cy="1246187"/>
          </a:xfrm>
        </p:grpSpPr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2000"/>
            </a:p>
          </p:txBody>
        </p:sp>
      </p:grpSp>
      <p:sp>
        <p:nvSpPr>
          <p:cNvPr id="58" name="矩形 57"/>
          <p:cNvSpPr/>
          <p:nvPr/>
        </p:nvSpPr>
        <p:spPr>
          <a:xfrm>
            <a:off x="1651987" y="1990576"/>
            <a:ext cx="4090724" cy="43018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InitStack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(&amp;S)</a:t>
            </a:r>
            <a:r>
              <a:rPr kumimoji="0" lang="zh-CN" altLang="en-US" sz="20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构造一个空栈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651987" y="3323812"/>
            <a:ext cx="4677059" cy="1501888"/>
            <a:chOff x="5354321" y="1967781"/>
            <a:chExt cx="4677059" cy="1501888"/>
          </a:xfrm>
        </p:grpSpPr>
        <p:sp>
          <p:nvSpPr>
            <p:cNvPr id="84" name="矩形 83"/>
            <p:cNvSpPr/>
            <p:nvPr/>
          </p:nvSpPr>
          <p:spPr>
            <a:xfrm>
              <a:off x="5354321" y="2332306"/>
              <a:ext cx="4677059" cy="11373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若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已满，则发生溢出；</a:t>
              </a:r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若不能解决溢出，重新分配空间失败，则插入失败。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5354323" y="1967781"/>
              <a:ext cx="3825564" cy="4301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Push(&amp;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S,e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)    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元素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e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进栈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/>
                  <a:ea typeface="微软雅黑"/>
                  <a:cs typeface="+mn-ea"/>
                  <a:sym typeface="+mn-lt"/>
                </a:rPr>
                <a:t> 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651987" y="5059366"/>
            <a:ext cx="4980051" cy="793938"/>
            <a:chOff x="5354322" y="1967781"/>
            <a:chExt cx="4090725" cy="793938"/>
          </a:xfrm>
        </p:grpSpPr>
        <p:sp>
          <p:nvSpPr>
            <p:cNvPr id="87" name="矩形 86"/>
            <p:cNvSpPr/>
            <p:nvPr/>
          </p:nvSpPr>
          <p:spPr>
            <a:xfrm>
              <a:off x="5354322" y="2332306"/>
              <a:ext cx="3958620" cy="4294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5354323" y="1967781"/>
              <a:ext cx="4090724" cy="45326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Gettop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(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S,&amp;e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)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将非空栈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的栈顶元素拷贝到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e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355881" y="2009567"/>
            <a:ext cx="3961407" cy="599820"/>
            <a:chOff x="5351535" y="2161899"/>
            <a:chExt cx="3961407" cy="599820"/>
          </a:xfrm>
        </p:grpSpPr>
        <p:sp>
          <p:nvSpPr>
            <p:cNvPr id="90" name="矩形 89"/>
            <p:cNvSpPr/>
            <p:nvPr/>
          </p:nvSpPr>
          <p:spPr>
            <a:xfrm>
              <a:off x="5354322" y="2332306"/>
              <a:ext cx="3958620" cy="4294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5351535" y="2161899"/>
              <a:ext cx="3223514" cy="4301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ClearStack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(&amp;S)</a:t>
              </a:r>
              <a:r>
                <a:rPr lang="zh-CN" altLang="en-US" sz="200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   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置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为空栈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7358667" y="3361373"/>
            <a:ext cx="5526060" cy="1141789"/>
            <a:chOff x="5354321" y="1967781"/>
            <a:chExt cx="5526060" cy="1141789"/>
          </a:xfrm>
        </p:grpSpPr>
        <p:sp>
          <p:nvSpPr>
            <p:cNvPr id="93" name="矩形 92"/>
            <p:cNvSpPr/>
            <p:nvPr/>
          </p:nvSpPr>
          <p:spPr>
            <a:xfrm>
              <a:off x="5354321" y="2332306"/>
              <a:ext cx="5207405" cy="777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若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为空栈</a:t>
              </a:r>
              <a:r>
                <a:rPr lang="zh-CN" altLang="en-US" dirty="0">
                  <a:solidFill>
                    <a:srgbClr val="000000"/>
                  </a:solidFill>
                  <a:latin typeface="Times New Roman"/>
                  <a:ea typeface="微软雅黑"/>
                  <a:cs typeface="+mn-ea"/>
                  <a:sym typeface="+mn-lt"/>
                </a:rPr>
                <a:t>，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发生“下溢”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(underflow)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；</a:t>
              </a:r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为空栈时，表示某项任务已完成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。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5354323" y="1967781"/>
              <a:ext cx="5526058" cy="4301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Pop(&amp;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S,&amp;e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)    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删除栈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的顶元素，并送入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e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7358667" y="4907296"/>
            <a:ext cx="4819225" cy="781690"/>
            <a:chOff x="5354321" y="1967781"/>
            <a:chExt cx="4819225" cy="781690"/>
          </a:xfrm>
        </p:grpSpPr>
        <p:sp>
          <p:nvSpPr>
            <p:cNvPr id="96" name="矩形 95"/>
            <p:cNvSpPr/>
            <p:nvPr/>
          </p:nvSpPr>
          <p:spPr>
            <a:xfrm>
              <a:off x="5354321" y="2332306"/>
              <a:ext cx="4819225" cy="4171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若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为空栈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则返回值为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true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；否则为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false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5354323" y="1967781"/>
              <a:ext cx="4677058" cy="4301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StackEmpty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(&amp;S)    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判断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微软雅黑"/>
                  <a:cs typeface="+mn-ea"/>
                  <a:sym typeface="+mn-lt"/>
                </a:rPr>
                <a:t>是否为空栈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FC90011F-0364-4371-B7EE-753A69A03C51}"/>
              </a:ext>
            </a:extLst>
          </p:cNvPr>
          <p:cNvSpPr txBox="1"/>
          <p:nvPr/>
        </p:nvSpPr>
        <p:spPr>
          <a:xfrm>
            <a:off x="4603881" y="360067"/>
            <a:ext cx="610423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3.1.1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栈的定义和操作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B625C94-6C17-43EC-8B94-512D333B3244}"/>
              </a:ext>
            </a:extLst>
          </p:cNvPr>
          <p:cNvSpPr txBox="1"/>
          <p:nvPr/>
        </p:nvSpPr>
        <p:spPr>
          <a:xfrm>
            <a:off x="5101710" y="1148696"/>
            <a:ext cx="2813782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栈的基本操作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FA3DF4-A318-40EF-84CA-6890E8C0450D}"/>
              </a:ext>
            </a:extLst>
          </p:cNvPr>
          <p:cNvSpPr txBox="1"/>
          <p:nvPr/>
        </p:nvSpPr>
        <p:spPr>
          <a:xfrm>
            <a:off x="1691581" y="5423891"/>
            <a:ext cx="4767335" cy="77726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注意：</a:t>
            </a:r>
            <a:endParaRPr lang="en-US" altLang="zh-CN" b="1" dirty="0">
              <a:solidFill>
                <a:srgbClr val="0070C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只是将元素进行拷贝，栈的内容不会发生变化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2" grpId="0" bldLvl="0" animBg="1"/>
      <p:bldP spid="17" grpId="0" bldLvl="0" animBg="1"/>
      <p:bldP spid="45" grpId="0" bldLvl="0" animBg="1"/>
      <p:bldP spid="48" grpId="0" bldLvl="0" animBg="1"/>
      <p:bldP spid="58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36" name="Group 3">
            <a:extLst>
              <a:ext uri="{FF2B5EF4-FFF2-40B4-BE49-F238E27FC236}">
                <a16:creationId xmlns:a16="http://schemas.microsoft.com/office/drawing/2014/main" id="{1BE8BCCB-ED28-43F7-8E83-63E777E5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791068"/>
              </p:ext>
            </p:extLst>
          </p:nvPr>
        </p:nvGraphicFramePr>
        <p:xfrm>
          <a:off x="5243494" y="3110768"/>
          <a:ext cx="685800" cy="236332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543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43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43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3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Arc 15">
            <a:extLst>
              <a:ext uri="{FF2B5EF4-FFF2-40B4-BE49-F238E27FC236}">
                <a16:creationId xmlns:a16="http://schemas.microsoft.com/office/drawing/2014/main" id="{68947C3E-2BB1-4898-A0AF-057CE773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894" y="2742467"/>
            <a:ext cx="1371600" cy="462943"/>
          </a:xfrm>
          <a:custGeom>
            <a:avLst/>
            <a:gdLst>
              <a:gd name="T0" fmla="*/ -258064 w 21600"/>
              <a:gd name="T1" fmla="*/ 0 h 21600"/>
              <a:gd name="T2" fmla="*/ 2147483646 w 21600"/>
              <a:gd name="T3" fmla="*/ 204838300 h 21600"/>
              <a:gd name="T4" fmla="*/ -258064 w 21600"/>
              <a:gd name="T5" fmla="*/ 0 h 21600"/>
              <a:gd name="T6" fmla="*/ 2147483646 w 21600"/>
              <a:gd name="T7" fmla="*/ 204838300 h 21600"/>
              <a:gd name="T8" fmla="*/ 0 w 21600"/>
              <a:gd name="T9" fmla="*/ 204838300 h 21600"/>
              <a:gd name="T10" fmla="*/ -258064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Arc 16">
            <a:extLst>
              <a:ext uri="{FF2B5EF4-FFF2-40B4-BE49-F238E27FC236}">
                <a16:creationId xmlns:a16="http://schemas.microsoft.com/office/drawing/2014/main" id="{C468741A-2E63-4BE1-80FB-073F9BB84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4294" y="2361468"/>
            <a:ext cx="1905000" cy="771572"/>
          </a:xfrm>
          <a:custGeom>
            <a:avLst/>
            <a:gdLst>
              <a:gd name="T0" fmla="*/ -684477 w 21600"/>
              <a:gd name="T1" fmla="*/ 0 h 21600"/>
              <a:gd name="T2" fmla="*/ 2147483646 w 21600"/>
              <a:gd name="T3" fmla="*/ 948325475 h 21600"/>
              <a:gd name="T4" fmla="*/ -684477 w 21600"/>
              <a:gd name="T5" fmla="*/ 0 h 21600"/>
              <a:gd name="T6" fmla="*/ 2147483646 w 21600"/>
              <a:gd name="T7" fmla="*/ 948325475 h 21600"/>
              <a:gd name="T8" fmla="*/ 0 w 21600"/>
              <a:gd name="T9" fmla="*/ 948325475 h 21600"/>
              <a:gd name="T10" fmla="*/ -684477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Arc 17">
            <a:extLst>
              <a:ext uri="{FF2B5EF4-FFF2-40B4-BE49-F238E27FC236}">
                <a16:creationId xmlns:a16="http://schemas.microsoft.com/office/drawing/2014/main" id="{BE4A6909-A15E-4491-8ADE-65FDF0D89E8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241907" y="2285268"/>
            <a:ext cx="2068512" cy="848730"/>
          </a:xfrm>
          <a:custGeom>
            <a:avLst/>
            <a:gdLst>
              <a:gd name="T0" fmla="*/ 0 w 23450"/>
              <a:gd name="T1" fmla="*/ 4617007 h 21600"/>
              <a:gd name="T2" fmla="*/ 1269751107 w 23450"/>
              <a:gd name="T3" fmla="*/ 0 h 21600"/>
              <a:gd name="T4" fmla="*/ 2147483646 w 23450"/>
              <a:gd name="T5" fmla="*/ 1262221204 h 21600"/>
              <a:gd name="T6" fmla="*/ 0 w 23450"/>
              <a:gd name="T7" fmla="*/ 4617007 h 21600"/>
              <a:gd name="T8" fmla="*/ 1269751107 w 23450"/>
              <a:gd name="T9" fmla="*/ 0 h 21600"/>
              <a:gd name="T10" fmla="*/ 2147483646 w 23450"/>
              <a:gd name="T11" fmla="*/ 1262221204 h 21600"/>
              <a:gd name="T12" fmla="*/ 1269751107 w 23450"/>
              <a:gd name="T13" fmla="*/ 1262221204 h 21600"/>
              <a:gd name="T14" fmla="*/ 0 w 23450"/>
              <a:gd name="T15" fmla="*/ 461700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3450" h="21600" fill="none">
                <a:moveTo>
                  <a:pt x="0" y="79"/>
                </a:moveTo>
                <a:cubicBezTo>
                  <a:pt x="615" y="26"/>
                  <a:pt x="1232" y="0"/>
                  <a:pt x="1850" y="0"/>
                </a:cubicBezTo>
                <a:cubicBezTo>
                  <a:pt x="13779" y="0"/>
                  <a:pt x="23450" y="9670"/>
                  <a:pt x="23450" y="21600"/>
                </a:cubicBezTo>
              </a:path>
              <a:path w="23450" h="21600" stroke="0">
                <a:moveTo>
                  <a:pt x="0" y="79"/>
                </a:moveTo>
                <a:cubicBezTo>
                  <a:pt x="615" y="26"/>
                  <a:pt x="1232" y="0"/>
                  <a:pt x="1850" y="0"/>
                </a:cubicBezTo>
                <a:cubicBezTo>
                  <a:pt x="13779" y="0"/>
                  <a:pt x="23450" y="9670"/>
                  <a:pt x="23450" y="21600"/>
                </a:cubicBezTo>
                <a:lnTo>
                  <a:pt x="1850" y="21600"/>
                </a:lnTo>
                <a:lnTo>
                  <a:pt x="0" y="79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Arc 18">
            <a:extLst>
              <a:ext uri="{FF2B5EF4-FFF2-40B4-BE49-F238E27FC236}">
                <a16:creationId xmlns:a16="http://schemas.microsoft.com/office/drawing/2014/main" id="{4F8AA6D0-AAA7-46ED-977E-4E22E066A13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29294" y="2666268"/>
            <a:ext cx="1676400" cy="385786"/>
          </a:xfrm>
          <a:custGeom>
            <a:avLst/>
            <a:gdLst>
              <a:gd name="T0" fmla="*/ 1322528336 w 21600"/>
              <a:gd name="T1" fmla="*/ 0 h 21414"/>
              <a:gd name="T2" fmla="*/ 2147483646 w 21600"/>
              <a:gd name="T3" fmla="*/ 120608900 h 21414"/>
              <a:gd name="T4" fmla="*/ 1322528336 w 21600"/>
              <a:gd name="T5" fmla="*/ 0 h 21414"/>
              <a:gd name="T6" fmla="*/ 2147483646 w 21600"/>
              <a:gd name="T7" fmla="*/ 120608900 h 21414"/>
              <a:gd name="T8" fmla="*/ 0 w 21600"/>
              <a:gd name="T9" fmla="*/ 120608900 h 21414"/>
              <a:gd name="T10" fmla="*/ 1322528336 w 21600"/>
              <a:gd name="T11" fmla="*/ 0 h 214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414" fill="none">
                <a:moveTo>
                  <a:pt x="2829" y="0"/>
                </a:moveTo>
                <a:cubicBezTo>
                  <a:pt x="13572" y="1419"/>
                  <a:pt x="21600" y="10578"/>
                  <a:pt x="21600" y="21414"/>
                </a:cubicBezTo>
              </a:path>
              <a:path w="21600" h="21414" stroke="0">
                <a:moveTo>
                  <a:pt x="2829" y="0"/>
                </a:moveTo>
                <a:cubicBezTo>
                  <a:pt x="13572" y="1419"/>
                  <a:pt x="21600" y="10578"/>
                  <a:pt x="21600" y="21414"/>
                </a:cubicBezTo>
                <a:lnTo>
                  <a:pt x="0" y="21414"/>
                </a:lnTo>
                <a:lnTo>
                  <a:pt x="2829" y="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Line 19">
            <a:extLst>
              <a:ext uri="{FF2B5EF4-FFF2-40B4-BE49-F238E27FC236}">
                <a16:creationId xmlns:a16="http://schemas.microsoft.com/office/drawing/2014/main" id="{1D285325-B0ED-4E0B-93F8-47564F62C4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5894" y="2818668"/>
            <a:ext cx="533400" cy="2314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Line 20">
            <a:extLst>
              <a:ext uri="{FF2B5EF4-FFF2-40B4-BE49-F238E27FC236}">
                <a16:creationId xmlns:a16="http://schemas.microsoft.com/office/drawing/2014/main" id="{BC98BD2E-FEFF-45B6-A935-8C4BC0DBAE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43494" y="2818667"/>
            <a:ext cx="533400" cy="3086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Line 21">
            <a:extLst>
              <a:ext uri="{FF2B5EF4-FFF2-40B4-BE49-F238E27FC236}">
                <a16:creationId xmlns:a16="http://schemas.microsoft.com/office/drawing/2014/main" id="{023B8F3D-FBF5-408D-A8AF-8106B0FBD5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14894" y="2590068"/>
            <a:ext cx="228600" cy="3857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Line 22">
            <a:extLst>
              <a:ext uri="{FF2B5EF4-FFF2-40B4-BE49-F238E27FC236}">
                <a16:creationId xmlns:a16="http://schemas.microsoft.com/office/drawing/2014/main" id="{17413A6F-B958-490F-810A-F47BFD0949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0094" y="2437668"/>
            <a:ext cx="152400" cy="3857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Line 23">
            <a:extLst>
              <a:ext uri="{FF2B5EF4-FFF2-40B4-BE49-F238E27FC236}">
                <a16:creationId xmlns:a16="http://schemas.microsoft.com/office/drawing/2014/main" id="{2CD9779C-55AC-4847-86BB-1E4BF6A601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2894" y="2361468"/>
            <a:ext cx="152400" cy="3857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Line 24">
            <a:extLst>
              <a:ext uri="{FF2B5EF4-FFF2-40B4-BE49-F238E27FC236}">
                <a16:creationId xmlns:a16="http://schemas.microsoft.com/office/drawing/2014/main" id="{D3BEF15E-B6F4-4502-A4CC-6544056CC0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24694" y="2437668"/>
            <a:ext cx="533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Line 25">
            <a:extLst>
              <a:ext uri="{FF2B5EF4-FFF2-40B4-BE49-F238E27FC236}">
                <a16:creationId xmlns:a16="http://schemas.microsoft.com/office/drawing/2014/main" id="{CA06BBC5-0E06-4969-9D1E-A0CB190927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4694" y="2513868"/>
            <a:ext cx="533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Text Box 26">
            <a:extLst>
              <a:ext uri="{FF2B5EF4-FFF2-40B4-BE49-F238E27FC236}">
                <a16:creationId xmlns:a16="http://schemas.microsoft.com/office/drawing/2014/main" id="{0053DA72-57E3-4FB1-98E1-1604DB24F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7932" y="2027229"/>
            <a:ext cx="1600200" cy="7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输入端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sp>
        <p:nvSpPr>
          <p:cNvPr id="49" name="Line 27">
            <a:extLst>
              <a:ext uri="{FF2B5EF4-FFF2-40B4-BE49-F238E27FC236}">
                <a16:creationId xmlns:a16="http://schemas.microsoft.com/office/drawing/2014/main" id="{2A23B4DF-D433-424F-899F-47BC100BE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5819" y="3291742"/>
            <a:ext cx="0" cy="131167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Text Box 28">
            <a:extLst>
              <a:ext uri="{FF2B5EF4-FFF2-40B4-BE49-F238E27FC236}">
                <a16:creationId xmlns:a16="http://schemas.microsoft.com/office/drawing/2014/main" id="{1F452FAE-E906-4970-B2C9-F4CBDE676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694" y="3580668"/>
            <a:ext cx="457200" cy="7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sp>
        <p:nvSpPr>
          <p:cNvPr id="51" name="Line 29">
            <a:extLst>
              <a:ext uri="{FF2B5EF4-FFF2-40B4-BE49-F238E27FC236}">
                <a16:creationId xmlns:a16="http://schemas.microsoft.com/office/drawing/2014/main" id="{1D05E97E-1879-43E3-BCEC-B9FDFC3EDB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5219" y="3367943"/>
            <a:ext cx="0" cy="12345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Text Box 30">
            <a:extLst>
              <a:ext uri="{FF2B5EF4-FFF2-40B4-BE49-F238E27FC236}">
                <a16:creationId xmlns:a16="http://schemas.microsoft.com/office/drawing/2014/main" id="{D533B1C4-B84B-4CDA-84BF-B45ECFDEA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375" y="3574766"/>
            <a:ext cx="415498" cy="7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</a:t>
            </a:r>
          </a:p>
        </p:txBody>
      </p:sp>
      <p:sp>
        <p:nvSpPr>
          <p:cNvPr id="53" name="Text Box 31">
            <a:extLst>
              <a:ext uri="{FF2B5EF4-FFF2-40B4-BE49-F238E27FC236}">
                <a16:creationId xmlns:a16="http://schemas.microsoft.com/office/drawing/2014/main" id="{AD2BA4EB-AE3C-4EAD-B4B5-69208A5F2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7131" y="1992871"/>
            <a:ext cx="87716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输出端</a:t>
            </a:r>
          </a:p>
        </p:txBody>
      </p:sp>
      <p:sp>
        <p:nvSpPr>
          <p:cNvPr id="54" name="Text Box 32">
            <a:extLst>
              <a:ext uri="{FF2B5EF4-FFF2-40B4-BE49-F238E27FC236}">
                <a16:creationId xmlns:a16="http://schemas.microsoft.com/office/drawing/2014/main" id="{1BDCAEAE-B6D3-4149-A972-4D3B5B26D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583" y="5414760"/>
            <a:ext cx="126878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调度站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栈）</a:t>
            </a:r>
          </a:p>
        </p:txBody>
      </p:sp>
      <p:sp>
        <p:nvSpPr>
          <p:cNvPr id="55" name="Line 33">
            <a:extLst>
              <a:ext uri="{FF2B5EF4-FFF2-40B4-BE49-F238E27FC236}">
                <a16:creationId xmlns:a16="http://schemas.microsoft.com/office/drawing/2014/main" id="{E8D79FF3-8519-4CBA-AE75-8DF138E1F7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3094" y="2513868"/>
            <a:ext cx="228600" cy="3857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Line 34">
            <a:extLst>
              <a:ext uri="{FF2B5EF4-FFF2-40B4-BE49-F238E27FC236}">
                <a16:creationId xmlns:a16="http://schemas.microsoft.com/office/drawing/2014/main" id="{0DEF75CF-BDA4-436D-B289-2C0FB86F5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4094" y="2437668"/>
            <a:ext cx="152400" cy="3857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Line 35">
            <a:extLst>
              <a:ext uri="{FF2B5EF4-FFF2-40B4-BE49-F238E27FC236}">
                <a16:creationId xmlns:a16="http://schemas.microsoft.com/office/drawing/2014/main" id="{E737BA7D-6F55-4A7A-908C-9DF0BB0E2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5094" y="2361468"/>
            <a:ext cx="76200" cy="3857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Line 36">
            <a:extLst>
              <a:ext uri="{FF2B5EF4-FFF2-40B4-BE49-F238E27FC236}">
                <a16:creationId xmlns:a16="http://schemas.microsoft.com/office/drawing/2014/main" id="{AAE1E12E-3EE3-4C38-9B42-F13E991952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6094" y="2285268"/>
            <a:ext cx="76200" cy="3857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Arc 37">
            <a:extLst>
              <a:ext uri="{FF2B5EF4-FFF2-40B4-BE49-F238E27FC236}">
                <a16:creationId xmlns:a16="http://schemas.microsoft.com/office/drawing/2014/main" id="{F3242290-52CB-4F84-9AE4-AF78CF7773C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65819" y="2910743"/>
            <a:ext cx="914400" cy="385786"/>
          </a:xfrm>
          <a:custGeom>
            <a:avLst/>
            <a:gdLst>
              <a:gd name="T0" fmla="*/ -75269 w 21600"/>
              <a:gd name="T1" fmla="*/ 0 h 21600"/>
              <a:gd name="T2" fmla="*/ 1638706400 w 21600"/>
              <a:gd name="T3" fmla="*/ 118540689 h 21600"/>
              <a:gd name="T4" fmla="*/ -75269 w 21600"/>
              <a:gd name="T5" fmla="*/ 0 h 21600"/>
              <a:gd name="T6" fmla="*/ 1638706400 w 21600"/>
              <a:gd name="T7" fmla="*/ 118540689 h 21600"/>
              <a:gd name="T8" fmla="*/ 0 w 21600"/>
              <a:gd name="T9" fmla="*/ 118540689 h 21600"/>
              <a:gd name="T10" fmla="*/ -75269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Arc 38">
            <a:extLst>
              <a:ext uri="{FF2B5EF4-FFF2-40B4-BE49-F238E27FC236}">
                <a16:creationId xmlns:a16="http://schemas.microsoft.com/office/drawing/2014/main" id="{D4FA6A8A-3EC8-4A09-9C6F-F14577185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4619" y="2986942"/>
            <a:ext cx="990600" cy="462943"/>
          </a:xfrm>
          <a:custGeom>
            <a:avLst/>
            <a:gdLst>
              <a:gd name="T0" fmla="*/ -96767 w 21600"/>
              <a:gd name="T1" fmla="*/ 0 h 21600"/>
              <a:gd name="T2" fmla="*/ 2083471057 w 21600"/>
              <a:gd name="T3" fmla="*/ 204838300 h 21600"/>
              <a:gd name="T4" fmla="*/ -96767 w 21600"/>
              <a:gd name="T5" fmla="*/ 0 h 21600"/>
              <a:gd name="T6" fmla="*/ 2083471057 w 21600"/>
              <a:gd name="T7" fmla="*/ 204838300 h 21600"/>
              <a:gd name="T8" fmla="*/ 0 w 21600"/>
              <a:gd name="T9" fmla="*/ 204838300 h 21600"/>
              <a:gd name="T10" fmla="*/ -96767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Text Box 42">
            <a:extLst>
              <a:ext uri="{FF2B5EF4-FFF2-40B4-BE49-F238E27FC236}">
                <a16:creationId xmlns:a16="http://schemas.microsoft.com/office/drawing/2014/main" id="{6DB9023A-39E0-4253-94ED-8AB4610AF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061" y="951184"/>
            <a:ext cx="6108007" cy="48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理解栈操作（模拟铁路调度站）</a:t>
            </a:r>
          </a:p>
        </p:txBody>
      </p:sp>
      <p:sp>
        <p:nvSpPr>
          <p:cNvPr id="62" name="Text Box 44">
            <a:extLst>
              <a:ext uri="{FF2B5EF4-FFF2-40B4-BE49-F238E27FC236}">
                <a16:creationId xmlns:a16="http://schemas.microsoft.com/office/drawing/2014/main" id="{9219A35B-6EAC-43FA-8C9D-7B393DF20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2798" y="5568116"/>
            <a:ext cx="6932191" cy="124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讨论：</a:t>
            </a:r>
          </a:p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假设依次输入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个元素</a:t>
            </a:r>
            <a:r>
              <a:rPr lang="zh-CN" altLang="en-US" sz="2000" kern="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车厢</a:t>
            </a:r>
            <a:r>
              <a:rPr lang="zh-CN" altLang="en-US" sz="2000" kern="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A,B,C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到栈</a:t>
            </a:r>
            <a:r>
              <a:rPr lang="zh-CN" altLang="en-US" sz="2000" kern="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调度站</a:t>
            </a:r>
            <a:r>
              <a:rPr lang="zh-CN" altLang="en-US" sz="2000" kern="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 </a:t>
            </a: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可得到哪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几种不同输出？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C30F26E-9A58-449E-9AB0-FBD0C1128E67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9F84E48-3625-4F45-A1F3-4C7C841E2CF7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8CAD3993-EE19-415B-885D-E15F4636D837}"/>
              </a:ext>
            </a:extLst>
          </p:cNvPr>
          <p:cNvSpPr txBox="1"/>
          <p:nvPr/>
        </p:nvSpPr>
        <p:spPr>
          <a:xfrm>
            <a:off x="4603881" y="360067"/>
            <a:ext cx="6104238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3.1.1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栈的定义和操作</a:t>
            </a:r>
          </a:p>
        </p:txBody>
      </p:sp>
      <p:sp>
        <p:nvSpPr>
          <p:cNvPr id="90" name="Text Box 31">
            <a:extLst>
              <a:ext uri="{FF2B5EF4-FFF2-40B4-BE49-F238E27FC236}">
                <a16:creationId xmlns:a16="http://schemas.microsoft.com/office/drawing/2014/main" id="{86115528-3C0D-410E-8825-7CC9BE558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524" y="1472707"/>
            <a:ext cx="6083717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栈是输入与输出操作限制在栈顶位置进行的数据结构</a:t>
            </a:r>
            <a:endParaRPr lang="en-US" altLang="zh-CN" sz="20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110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957829" y="402222"/>
            <a:ext cx="2380861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模拟铁路调度站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55" name="Group 3">
            <a:extLst>
              <a:ext uri="{FF2B5EF4-FFF2-40B4-BE49-F238E27FC236}">
                <a16:creationId xmlns:a16="http://schemas.microsoft.com/office/drawing/2014/main" id="{1F8CABC4-C52C-4E64-B743-0BDC09F7E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257880"/>
              </p:ext>
            </p:extLst>
          </p:nvPr>
        </p:nvGraphicFramePr>
        <p:xfrm>
          <a:off x="2868175" y="2052619"/>
          <a:ext cx="609600" cy="1857273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285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Line 15">
            <a:extLst>
              <a:ext uri="{FF2B5EF4-FFF2-40B4-BE49-F238E27FC236}">
                <a16:creationId xmlns:a16="http://schemas.microsoft.com/office/drawing/2014/main" id="{C948782C-068E-4570-B331-21C97DE62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0575" y="1900219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Line 16">
            <a:extLst>
              <a:ext uri="{FF2B5EF4-FFF2-40B4-BE49-F238E27FC236}">
                <a16:creationId xmlns:a16="http://schemas.microsoft.com/office/drawing/2014/main" id="{B625CC6D-2310-41FB-8FBD-0E2727519E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5375" y="1900219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Line 17">
            <a:extLst>
              <a:ext uri="{FF2B5EF4-FFF2-40B4-BE49-F238E27FC236}">
                <a16:creationId xmlns:a16="http://schemas.microsoft.com/office/drawing/2014/main" id="{CCF2F32F-51CB-4D41-AAE8-6B5854C71D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9975" y="190021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Text Box 18">
            <a:extLst>
              <a:ext uri="{FF2B5EF4-FFF2-40B4-BE49-F238E27FC236}">
                <a16:creationId xmlns:a16="http://schemas.microsoft.com/office/drawing/2014/main" id="{38117E4A-D36F-495E-8C18-D38185807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6025" y="1443019"/>
            <a:ext cx="606256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</a:t>
            </a:r>
          </a:p>
        </p:txBody>
      </p:sp>
      <p:sp>
        <p:nvSpPr>
          <p:cNvPr id="60" name="Text Box 19">
            <a:extLst>
              <a:ext uri="{FF2B5EF4-FFF2-40B4-BE49-F238E27FC236}">
                <a16:creationId xmlns:a16="http://schemas.microsoft.com/office/drawing/2014/main" id="{28A1412D-F1F2-452E-B4AE-601751024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564" y="3872942"/>
            <a:ext cx="1082348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graphicFrame>
        <p:nvGraphicFramePr>
          <p:cNvPr id="61" name="Group 20">
            <a:extLst>
              <a:ext uri="{FF2B5EF4-FFF2-40B4-BE49-F238E27FC236}">
                <a16:creationId xmlns:a16="http://schemas.microsoft.com/office/drawing/2014/main" id="{3D37F60B-3CDB-4D26-A4CD-5ED63E733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614951"/>
              </p:ext>
            </p:extLst>
          </p:nvPr>
        </p:nvGraphicFramePr>
        <p:xfrm>
          <a:off x="5458975" y="2128819"/>
          <a:ext cx="609600" cy="179255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9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Line 32">
            <a:extLst>
              <a:ext uri="{FF2B5EF4-FFF2-40B4-BE49-F238E27FC236}">
                <a16:creationId xmlns:a16="http://schemas.microsoft.com/office/drawing/2014/main" id="{1A5DBC2F-91CD-4C54-87BA-F689B4A34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1375" y="1900219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Line 33">
            <a:extLst>
              <a:ext uri="{FF2B5EF4-FFF2-40B4-BE49-F238E27FC236}">
                <a16:creationId xmlns:a16="http://schemas.microsoft.com/office/drawing/2014/main" id="{E4894FD6-38C9-42C9-A86D-9634EA2E37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6175" y="1900219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Line 34">
            <a:extLst>
              <a:ext uri="{FF2B5EF4-FFF2-40B4-BE49-F238E27FC236}">
                <a16:creationId xmlns:a16="http://schemas.microsoft.com/office/drawing/2014/main" id="{FBB2BA82-2E78-449A-943A-EA1871148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0775" y="190021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Text Box 35">
            <a:extLst>
              <a:ext uri="{FF2B5EF4-FFF2-40B4-BE49-F238E27FC236}">
                <a16:creationId xmlns:a16="http://schemas.microsoft.com/office/drawing/2014/main" id="{377008F0-34AF-49EA-9E91-2D9CBD037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825" y="1443019"/>
            <a:ext cx="606256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</a:t>
            </a:r>
          </a:p>
        </p:txBody>
      </p:sp>
      <p:sp>
        <p:nvSpPr>
          <p:cNvPr id="66" name="Text Box 36">
            <a:extLst>
              <a:ext uri="{FF2B5EF4-FFF2-40B4-BE49-F238E27FC236}">
                <a16:creationId xmlns:a16="http://schemas.microsoft.com/office/drawing/2014/main" id="{D0DD097B-B395-4ACE-9893-091EADCFB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098" y="3872942"/>
            <a:ext cx="1082348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</a:p>
        </p:txBody>
      </p:sp>
      <p:graphicFrame>
        <p:nvGraphicFramePr>
          <p:cNvPr id="67" name="Group 37">
            <a:extLst>
              <a:ext uri="{FF2B5EF4-FFF2-40B4-BE49-F238E27FC236}">
                <a16:creationId xmlns:a16="http://schemas.microsoft.com/office/drawing/2014/main" id="{81BF9590-D357-472D-882A-FFC9E173D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061049"/>
              </p:ext>
            </p:extLst>
          </p:nvPr>
        </p:nvGraphicFramePr>
        <p:xfrm>
          <a:off x="8125975" y="2108182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B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Line 49">
            <a:extLst>
              <a:ext uri="{FF2B5EF4-FFF2-40B4-BE49-F238E27FC236}">
                <a16:creationId xmlns:a16="http://schemas.microsoft.com/office/drawing/2014/main" id="{F525B201-D6FD-4CB6-980E-3431ED0B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8375" y="1900219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Line 50">
            <a:extLst>
              <a:ext uri="{FF2B5EF4-FFF2-40B4-BE49-F238E27FC236}">
                <a16:creationId xmlns:a16="http://schemas.microsoft.com/office/drawing/2014/main" id="{891169A2-A8B2-4155-B6BD-DC0F06143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3175" y="1900219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Line 51">
            <a:extLst>
              <a:ext uri="{FF2B5EF4-FFF2-40B4-BE49-F238E27FC236}">
                <a16:creationId xmlns:a16="http://schemas.microsoft.com/office/drawing/2014/main" id="{FB73A267-E5B7-45EA-8E5A-CE18281A5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7775" y="190021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Text Box 52">
            <a:extLst>
              <a:ext uri="{FF2B5EF4-FFF2-40B4-BE49-F238E27FC236}">
                <a16:creationId xmlns:a16="http://schemas.microsoft.com/office/drawing/2014/main" id="{EB8A3E22-9A86-49A2-B814-9A8780935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3825" y="1443019"/>
            <a:ext cx="370614" cy="45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</a:p>
        </p:txBody>
      </p:sp>
      <p:sp>
        <p:nvSpPr>
          <p:cNvPr id="72" name="Text Box 53">
            <a:extLst>
              <a:ext uri="{FF2B5EF4-FFF2-40B4-BE49-F238E27FC236}">
                <a16:creationId xmlns:a16="http://schemas.microsoft.com/office/drawing/2014/main" id="{A4206FCD-1720-4622-9198-FBBF8FF4D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9608" y="3872942"/>
            <a:ext cx="1069524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graphicFrame>
        <p:nvGraphicFramePr>
          <p:cNvPr id="73" name="Group 54">
            <a:extLst>
              <a:ext uri="{FF2B5EF4-FFF2-40B4-BE49-F238E27FC236}">
                <a16:creationId xmlns:a16="http://schemas.microsoft.com/office/drawing/2014/main" id="{41588050-CCE9-4169-BFD7-EF3822BF3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742042"/>
              </p:ext>
            </p:extLst>
          </p:nvPr>
        </p:nvGraphicFramePr>
        <p:xfrm>
          <a:off x="3526988" y="4716444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" name="Line 66">
            <a:extLst>
              <a:ext uri="{FF2B5EF4-FFF2-40B4-BE49-F238E27FC236}">
                <a16:creationId xmlns:a16="http://schemas.microsoft.com/office/drawing/2014/main" id="{BC9AB1C5-7D3A-49FE-9E57-68183CDE2C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067" y="4597382"/>
            <a:ext cx="321" cy="271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5" name="Line 67">
            <a:extLst>
              <a:ext uri="{FF2B5EF4-FFF2-40B4-BE49-F238E27FC236}">
                <a16:creationId xmlns:a16="http://schemas.microsoft.com/office/drawing/2014/main" id="{96AD7D4D-ED77-4C6C-AC8F-7D4D973540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4188" y="4597382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Line 68">
            <a:extLst>
              <a:ext uri="{FF2B5EF4-FFF2-40B4-BE49-F238E27FC236}">
                <a16:creationId xmlns:a16="http://schemas.microsoft.com/office/drawing/2014/main" id="{46B1A3B0-4B25-41AB-93BB-A9C626CA6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8788" y="459738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7" name="Text Box 69">
            <a:extLst>
              <a:ext uri="{FF2B5EF4-FFF2-40B4-BE49-F238E27FC236}">
                <a16:creationId xmlns:a16="http://schemas.microsoft.com/office/drawing/2014/main" id="{CF2E0A3D-B7D9-4449-896B-1A5B7CFF7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713" y="6440835"/>
            <a:ext cx="1069524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(4)B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</a:p>
        </p:txBody>
      </p:sp>
      <p:graphicFrame>
        <p:nvGraphicFramePr>
          <p:cNvPr id="78" name="Group 70">
            <a:extLst>
              <a:ext uri="{FF2B5EF4-FFF2-40B4-BE49-F238E27FC236}">
                <a16:creationId xmlns:a16="http://schemas.microsoft.com/office/drawing/2014/main" id="{B1F8A20B-96DA-42E8-8017-73E1D1579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87813"/>
              </p:ext>
            </p:extLst>
          </p:nvPr>
        </p:nvGraphicFramePr>
        <p:xfrm>
          <a:off x="6117788" y="4716444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C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Line 82">
            <a:extLst>
              <a:ext uri="{FF2B5EF4-FFF2-40B4-BE49-F238E27FC236}">
                <a16:creationId xmlns:a16="http://schemas.microsoft.com/office/drawing/2014/main" id="{EF26589C-2E3C-4C7E-ADFC-B2FFE3A92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0186" y="4597382"/>
            <a:ext cx="2793" cy="289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0" name="Line 83">
            <a:extLst>
              <a:ext uri="{FF2B5EF4-FFF2-40B4-BE49-F238E27FC236}">
                <a16:creationId xmlns:a16="http://schemas.microsoft.com/office/drawing/2014/main" id="{F354EDF5-1321-4A88-99A2-CE39F1E89D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4988" y="4597382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Line 84">
            <a:extLst>
              <a:ext uri="{FF2B5EF4-FFF2-40B4-BE49-F238E27FC236}">
                <a16:creationId xmlns:a16="http://schemas.microsoft.com/office/drawing/2014/main" id="{8C501F70-CA3D-45AE-A59F-D98C8997E6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9588" y="459738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2" name="Text Box 85">
            <a:extLst>
              <a:ext uri="{FF2B5EF4-FFF2-40B4-BE49-F238E27FC236}">
                <a16:creationId xmlns:a16="http://schemas.microsoft.com/office/drawing/2014/main" id="{422669A7-A865-4329-B0C4-63B198189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952" y="6440835"/>
            <a:ext cx="1069524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(5)C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graphicFrame>
        <p:nvGraphicFramePr>
          <p:cNvPr id="83" name="Group 86">
            <a:extLst>
              <a:ext uri="{FF2B5EF4-FFF2-40B4-BE49-F238E27FC236}">
                <a16:creationId xmlns:a16="http://schemas.microsoft.com/office/drawing/2014/main" id="{383E2193-33D0-4D00-8FA6-64EF2562A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7951"/>
              </p:ext>
            </p:extLst>
          </p:nvPr>
        </p:nvGraphicFramePr>
        <p:xfrm>
          <a:off x="8784788" y="4729144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" name="Line 98">
            <a:extLst>
              <a:ext uri="{FF2B5EF4-FFF2-40B4-BE49-F238E27FC236}">
                <a16:creationId xmlns:a16="http://schemas.microsoft.com/office/drawing/2014/main" id="{6D5719B7-B8DD-4346-A8F4-FC82A19D8F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7188" y="4597382"/>
            <a:ext cx="0" cy="284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5" name="Line 99">
            <a:extLst>
              <a:ext uri="{FF2B5EF4-FFF2-40B4-BE49-F238E27FC236}">
                <a16:creationId xmlns:a16="http://schemas.microsoft.com/office/drawing/2014/main" id="{53B10AD7-8DAE-4D50-A250-77A3732AF784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1988" y="4597382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6" name="Line 100">
            <a:extLst>
              <a:ext uri="{FF2B5EF4-FFF2-40B4-BE49-F238E27FC236}">
                <a16:creationId xmlns:a16="http://schemas.microsoft.com/office/drawing/2014/main" id="{7EE6495B-59DE-4761-A3E5-B700DD756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6588" y="459738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7" name="Text Box 101">
            <a:extLst>
              <a:ext uri="{FF2B5EF4-FFF2-40B4-BE49-F238E27FC236}">
                <a16:creationId xmlns:a16="http://schemas.microsoft.com/office/drawing/2014/main" id="{F19F07B5-4B45-4B47-8CCB-6A8F20AC3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3391" y="6440835"/>
            <a:ext cx="1069524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(6)C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</a:p>
        </p:txBody>
      </p:sp>
      <p:sp>
        <p:nvSpPr>
          <p:cNvPr id="88" name="Text Box 102">
            <a:extLst>
              <a:ext uri="{FF2B5EF4-FFF2-40B4-BE49-F238E27FC236}">
                <a16:creationId xmlns:a16="http://schemas.microsoft.com/office/drawing/2014/main" id="{DACF0A51-1D5C-4D22-8C7B-D1C6F5EC7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397" y="4180858"/>
            <a:ext cx="338554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</a:p>
        </p:txBody>
      </p:sp>
      <p:sp>
        <p:nvSpPr>
          <p:cNvPr id="89" name="Text Box 103">
            <a:extLst>
              <a:ext uri="{FF2B5EF4-FFF2-40B4-BE49-F238E27FC236}">
                <a16:creationId xmlns:a16="http://schemas.microsoft.com/office/drawing/2014/main" id="{E33CFA4F-0E80-44E6-BAD1-600515B79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038" y="4180858"/>
            <a:ext cx="77457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</a:p>
        </p:txBody>
      </p:sp>
      <p:sp>
        <p:nvSpPr>
          <p:cNvPr id="90" name="Text Box 104">
            <a:extLst>
              <a:ext uri="{FF2B5EF4-FFF2-40B4-BE49-F238E27FC236}">
                <a16:creationId xmlns:a16="http://schemas.microsoft.com/office/drawing/2014/main" id="{B763F63F-038F-4171-B8E4-4AB48D75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375" y="1443019"/>
            <a:ext cx="377026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</a:p>
        </p:txBody>
      </p:sp>
      <p:sp>
        <p:nvSpPr>
          <p:cNvPr id="91" name="Text Box 105">
            <a:extLst>
              <a:ext uri="{FF2B5EF4-FFF2-40B4-BE49-F238E27FC236}">
                <a16:creationId xmlns:a16="http://schemas.microsoft.com/office/drawing/2014/main" id="{CED76F21-0855-4978-AE95-08A4B4875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8328" y="4180858"/>
            <a:ext cx="56297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</a:t>
            </a:r>
          </a:p>
        </p:txBody>
      </p:sp>
      <p:sp>
        <p:nvSpPr>
          <p:cNvPr id="92" name="Text Box 106">
            <a:extLst>
              <a:ext uri="{FF2B5EF4-FFF2-40B4-BE49-F238E27FC236}">
                <a16:creationId xmlns:a16="http://schemas.microsoft.com/office/drawing/2014/main" id="{6AC7B777-38F7-4494-BC5D-5787ADC37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298" y="4180858"/>
            <a:ext cx="6096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</a:t>
            </a:r>
          </a:p>
        </p:txBody>
      </p:sp>
      <p:sp>
        <p:nvSpPr>
          <p:cNvPr id="93" name="Text Box 107">
            <a:extLst>
              <a:ext uri="{FF2B5EF4-FFF2-40B4-BE49-F238E27FC236}">
                <a16:creationId xmlns:a16="http://schemas.microsoft.com/office/drawing/2014/main" id="{612150C8-B8CF-4E61-9128-E3B5C3E0D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375" y="1443019"/>
            <a:ext cx="377026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</a:p>
        </p:txBody>
      </p:sp>
      <p:sp>
        <p:nvSpPr>
          <p:cNvPr id="94" name="Line 108">
            <a:extLst>
              <a:ext uri="{FF2B5EF4-FFF2-40B4-BE49-F238E27FC236}">
                <a16:creationId xmlns:a16="http://schemas.microsoft.com/office/drawing/2014/main" id="{0CE22161-DA5F-4DF9-BA6F-54EAF30E17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5375" y="1900219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Line 109">
            <a:extLst>
              <a:ext uri="{FF2B5EF4-FFF2-40B4-BE49-F238E27FC236}">
                <a16:creationId xmlns:a16="http://schemas.microsoft.com/office/drawing/2014/main" id="{4D7CF890-DB88-499F-BC7B-7758C26E7280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1988" y="4597382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Line 110">
            <a:extLst>
              <a:ext uri="{FF2B5EF4-FFF2-40B4-BE49-F238E27FC236}">
                <a16:creationId xmlns:a16="http://schemas.microsoft.com/office/drawing/2014/main" id="{8FF6DD72-1ACB-47B9-99A6-3F26A2093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3175" y="1900219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7" name="Line 111">
            <a:extLst>
              <a:ext uri="{FF2B5EF4-FFF2-40B4-BE49-F238E27FC236}">
                <a16:creationId xmlns:a16="http://schemas.microsoft.com/office/drawing/2014/main" id="{64FA1254-8F76-47A8-A6D2-2A1E6651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4988" y="4597382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Line 112">
            <a:extLst>
              <a:ext uri="{FF2B5EF4-FFF2-40B4-BE49-F238E27FC236}">
                <a16:creationId xmlns:a16="http://schemas.microsoft.com/office/drawing/2014/main" id="{19E2C2BF-D898-442B-A4AD-E72592DB15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4188" y="4597382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9" name="Line 113">
            <a:extLst>
              <a:ext uri="{FF2B5EF4-FFF2-40B4-BE49-F238E27FC236}">
                <a16:creationId xmlns:a16="http://schemas.microsoft.com/office/drawing/2014/main" id="{68A7C404-2259-4892-96C3-5ADCFFE9B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6175" y="1900219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0" name="Text Box 114">
            <a:extLst>
              <a:ext uri="{FF2B5EF4-FFF2-40B4-BE49-F238E27FC236}">
                <a16:creationId xmlns:a16="http://schemas.microsoft.com/office/drawing/2014/main" id="{783F0BDB-FBBF-48A4-B051-10D0ECC68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600" y="960480"/>
            <a:ext cx="583247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A,B,C,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产生输出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的过程：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F9143A-15EB-4E93-BCCA-F32FDAC41819}"/>
              </a:ext>
            </a:extLst>
          </p:cNvPr>
          <p:cNvSpPr/>
          <p:nvPr/>
        </p:nvSpPr>
        <p:spPr>
          <a:xfrm>
            <a:off x="7991038" y="4270228"/>
            <a:ext cx="793750" cy="290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26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/>
      <p:bldP spid="60" grpId="0"/>
      <p:bldP spid="62" grpId="0" animBg="1"/>
      <p:bldP spid="63" grpId="0" animBg="1"/>
      <p:bldP spid="64" grpId="0" animBg="1"/>
      <p:bldP spid="65" grpId="0"/>
      <p:bldP spid="66" grpId="0"/>
      <p:bldP spid="68" grpId="0" animBg="1"/>
      <p:bldP spid="69" grpId="0" animBg="1"/>
      <p:bldP spid="70" grpId="0" animBg="1"/>
      <p:bldP spid="71" grpId="0"/>
      <p:bldP spid="72" grpId="0"/>
      <p:bldP spid="74" grpId="0" animBg="1"/>
      <p:bldP spid="75" grpId="0" animBg="1"/>
      <p:bldP spid="76" grpId="0" animBg="1"/>
      <p:bldP spid="77" grpId="0"/>
      <p:bldP spid="79" grpId="0" animBg="1"/>
      <p:bldP spid="80" grpId="0" animBg="1"/>
      <p:bldP spid="81" grpId="0" animBg="1"/>
      <p:bldP spid="82" grpId="0"/>
      <p:bldP spid="84" grpId="0" animBg="1"/>
      <p:bldP spid="85" grpId="0" animBg="1"/>
      <p:bldP spid="86" grpId="0" animBg="1"/>
      <p:bldP spid="87" grpId="0"/>
      <p:bldP spid="88" grpId="0"/>
      <p:bldP spid="89" grpId="0"/>
      <p:bldP spid="90" grpId="0"/>
      <p:bldP spid="92" grpId="0"/>
      <p:bldP spid="93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84039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53" name="Group 3">
            <a:extLst>
              <a:ext uri="{FF2B5EF4-FFF2-40B4-BE49-F238E27FC236}">
                <a16:creationId xmlns:a16="http://schemas.microsoft.com/office/drawing/2014/main" id="{A8187AC9-B9A4-4B47-8DA2-25E0EDA41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283343"/>
              </p:ext>
            </p:extLst>
          </p:nvPr>
        </p:nvGraphicFramePr>
        <p:xfrm>
          <a:off x="3108281" y="1885598"/>
          <a:ext cx="609600" cy="1857273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285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A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Line 15">
            <a:extLst>
              <a:ext uri="{FF2B5EF4-FFF2-40B4-BE49-F238E27FC236}">
                <a16:creationId xmlns:a16="http://schemas.microsoft.com/office/drawing/2014/main" id="{67D101AD-1B62-46B9-9CCE-C8BA6B420F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0681" y="1733198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Line 16">
            <a:extLst>
              <a:ext uri="{FF2B5EF4-FFF2-40B4-BE49-F238E27FC236}">
                <a16:creationId xmlns:a16="http://schemas.microsoft.com/office/drawing/2014/main" id="{95060474-82A1-46ED-AF62-641B1FA2E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481" y="1733198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Line 17">
            <a:extLst>
              <a:ext uri="{FF2B5EF4-FFF2-40B4-BE49-F238E27FC236}">
                <a16:creationId xmlns:a16="http://schemas.microsoft.com/office/drawing/2014/main" id="{C16F1F3F-300A-4161-A735-4DE179AEA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4881" y="1733198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Text Box 18">
            <a:extLst>
              <a:ext uri="{FF2B5EF4-FFF2-40B4-BE49-F238E27FC236}">
                <a16:creationId xmlns:a16="http://schemas.microsoft.com/office/drawing/2014/main" id="{ED544353-E71D-45FA-8D14-851F86F38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481" y="1275998"/>
            <a:ext cx="55015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</a:t>
            </a:r>
          </a:p>
        </p:txBody>
      </p:sp>
      <p:sp>
        <p:nvSpPr>
          <p:cNvPr id="58" name="Text Box 19">
            <a:extLst>
              <a:ext uri="{FF2B5EF4-FFF2-40B4-BE49-F238E27FC236}">
                <a16:creationId xmlns:a16="http://schemas.microsoft.com/office/drawing/2014/main" id="{9E7946E1-E010-4987-9B2B-0F54A027E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3260" y="3681090"/>
            <a:ext cx="112729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graphicFrame>
        <p:nvGraphicFramePr>
          <p:cNvPr id="59" name="Group 20">
            <a:extLst>
              <a:ext uri="{FF2B5EF4-FFF2-40B4-BE49-F238E27FC236}">
                <a16:creationId xmlns:a16="http://schemas.microsoft.com/office/drawing/2014/main" id="{8B1CF761-F52B-4D42-BCF0-F05D47C25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67022"/>
              </p:ext>
            </p:extLst>
          </p:nvPr>
        </p:nvGraphicFramePr>
        <p:xfrm>
          <a:off x="5699081" y="1961798"/>
          <a:ext cx="609600" cy="179255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9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B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A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Line 32">
            <a:extLst>
              <a:ext uri="{FF2B5EF4-FFF2-40B4-BE49-F238E27FC236}">
                <a16:creationId xmlns:a16="http://schemas.microsoft.com/office/drawing/2014/main" id="{D9C49635-9F20-4D49-B3FE-D680AD99B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1481" y="1733198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Line 33">
            <a:extLst>
              <a:ext uri="{FF2B5EF4-FFF2-40B4-BE49-F238E27FC236}">
                <a16:creationId xmlns:a16="http://schemas.microsoft.com/office/drawing/2014/main" id="{C39AB1F0-9399-43AC-9638-B840753DDC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81" y="1733198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Line 34">
            <a:extLst>
              <a:ext uri="{FF2B5EF4-FFF2-40B4-BE49-F238E27FC236}">
                <a16:creationId xmlns:a16="http://schemas.microsoft.com/office/drawing/2014/main" id="{59D7EBFD-2479-47BE-929E-3F4F14A0A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281" y="1733198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Text Box 35">
            <a:extLst>
              <a:ext uri="{FF2B5EF4-FFF2-40B4-BE49-F238E27FC236}">
                <a16:creationId xmlns:a16="http://schemas.microsoft.com/office/drawing/2014/main" id="{F661C72F-02A0-4A06-BB93-9689F5AA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081" y="1275998"/>
            <a:ext cx="39626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C</a:t>
            </a:r>
          </a:p>
        </p:txBody>
      </p:sp>
      <p:sp>
        <p:nvSpPr>
          <p:cNvPr id="64" name="Text Box 36">
            <a:extLst>
              <a:ext uri="{FF2B5EF4-FFF2-40B4-BE49-F238E27FC236}">
                <a16:creationId xmlns:a16="http://schemas.microsoft.com/office/drawing/2014/main" id="{24EE9587-4869-42FA-9AE8-526110541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865" y="3681090"/>
            <a:ext cx="112723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graphicFrame>
        <p:nvGraphicFramePr>
          <p:cNvPr id="65" name="Group 37">
            <a:extLst>
              <a:ext uri="{FF2B5EF4-FFF2-40B4-BE49-F238E27FC236}">
                <a16:creationId xmlns:a16="http://schemas.microsoft.com/office/drawing/2014/main" id="{F6118810-D6D2-4947-BFB5-E2F73F810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932362"/>
              </p:ext>
            </p:extLst>
          </p:nvPr>
        </p:nvGraphicFramePr>
        <p:xfrm>
          <a:off x="8366081" y="1941161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C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B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A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" name="Line 49">
            <a:extLst>
              <a:ext uri="{FF2B5EF4-FFF2-40B4-BE49-F238E27FC236}">
                <a16:creationId xmlns:a16="http://schemas.microsoft.com/office/drawing/2014/main" id="{D2150957-ED0D-4045-9772-4B9C3093916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18481" y="1733198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Line 50">
            <a:extLst>
              <a:ext uri="{FF2B5EF4-FFF2-40B4-BE49-F238E27FC236}">
                <a16:creationId xmlns:a16="http://schemas.microsoft.com/office/drawing/2014/main" id="{91E118EF-BC7E-4E90-AFFB-60EF975AF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3281" y="1733198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" name="Line 51">
            <a:extLst>
              <a:ext uri="{FF2B5EF4-FFF2-40B4-BE49-F238E27FC236}">
                <a16:creationId xmlns:a16="http://schemas.microsoft.com/office/drawing/2014/main" id="{D0477614-6689-4FC8-AF94-785D2D330D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481" y="1733198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 Box 52">
            <a:extLst>
              <a:ext uri="{FF2B5EF4-FFF2-40B4-BE49-F238E27FC236}">
                <a16:creationId xmlns:a16="http://schemas.microsoft.com/office/drawing/2014/main" id="{E1921562-96AD-4006-B5D8-2465CDDB2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3931" y="1275998"/>
            <a:ext cx="18473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Text Box 53">
            <a:extLst>
              <a:ext uri="{FF2B5EF4-FFF2-40B4-BE49-F238E27FC236}">
                <a16:creationId xmlns:a16="http://schemas.microsoft.com/office/drawing/2014/main" id="{AFAFC2A1-2894-4A50-A4B8-9E4705A08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386" y="3681090"/>
            <a:ext cx="112723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 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graphicFrame>
        <p:nvGraphicFramePr>
          <p:cNvPr id="71" name="Group 54">
            <a:extLst>
              <a:ext uri="{FF2B5EF4-FFF2-40B4-BE49-F238E27FC236}">
                <a16:creationId xmlns:a16="http://schemas.microsoft.com/office/drawing/2014/main" id="{8E3127E1-CF12-40D6-9FE7-DC5981F52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864695"/>
              </p:ext>
            </p:extLst>
          </p:nvPr>
        </p:nvGraphicFramePr>
        <p:xfrm>
          <a:off x="3855994" y="4512911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B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A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" name="Line 66">
            <a:extLst>
              <a:ext uri="{FF2B5EF4-FFF2-40B4-BE49-F238E27FC236}">
                <a16:creationId xmlns:a16="http://schemas.microsoft.com/office/drawing/2014/main" id="{23CE7507-8347-4440-A68F-34BC41DA55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0871" y="4454280"/>
            <a:ext cx="7522" cy="2443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3" name="Line 67">
            <a:extLst>
              <a:ext uri="{FF2B5EF4-FFF2-40B4-BE49-F238E27FC236}">
                <a16:creationId xmlns:a16="http://schemas.microsoft.com/office/drawing/2014/main" id="{E24A9246-9275-47B3-A353-EC5223986F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5671" y="4474346"/>
            <a:ext cx="7524" cy="22430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4" name="Line 68">
            <a:extLst>
              <a:ext uri="{FF2B5EF4-FFF2-40B4-BE49-F238E27FC236}">
                <a16:creationId xmlns:a16="http://schemas.microsoft.com/office/drawing/2014/main" id="{0B2CB612-8D0C-4E1D-89FB-CA3A41CBE5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0194" y="4454280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5" name="Text Box 69">
            <a:extLst>
              <a:ext uri="{FF2B5EF4-FFF2-40B4-BE49-F238E27FC236}">
                <a16:creationId xmlns:a16="http://schemas.microsoft.com/office/drawing/2014/main" id="{58C2F653-57A8-4B48-B355-7E462E27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1739" y="6262941"/>
            <a:ext cx="112723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(4) 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</a:p>
        </p:txBody>
      </p:sp>
      <p:graphicFrame>
        <p:nvGraphicFramePr>
          <p:cNvPr id="76" name="Group 70">
            <a:extLst>
              <a:ext uri="{FF2B5EF4-FFF2-40B4-BE49-F238E27FC236}">
                <a16:creationId xmlns:a16="http://schemas.microsoft.com/office/drawing/2014/main" id="{F5E948FA-5A8D-4DAD-9529-B8FDB51C1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312687"/>
              </p:ext>
            </p:extLst>
          </p:nvPr>
        </p:nvGraphicFramePr>
        <p:xfrm>
          <a:off x="6446794" y="4512911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" name="Line 82">
            <a:extLst>
              <a:ext uri="{FF2B5EF4-FFF2-40B4-BE49-F238E27FC236}">
                <a16:creationId xmlns:a16="http://schemas.microsoft.com/office/drawing/2014/main" id="{CC2D0022-0858-4368-82F4-F8CD58F3D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6110" y="4465468"/>
            <a:ext cx="3083" cy="23317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8" name="Line 83">
            <a:extLst>
              <a:ext uri="{FF2B5EF4-FFF2-40B4-BE49-F238E27FC236}">
                <a16:creationId xmlns:a16="http://schemas.microsoft.com/office/drawing/2014/main" id="{14E0EDD1-4AF8-4A87-987E-2C2AD6B9F0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3993" y="4454280"/>
            <a:ext cx="1" cy="2443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Text Box 84">
            <a:extLst>
              <a:ext uri="{FF2B5EF4-FFF2-40B4-BE49-F238E27FC236}">
                <a16:creationId xmlns:a16="http://schemas.microsoft.com/office/drawing/2014/main" id="{391405AF-E5B0-4770-81C9-A21B748DB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867" y="6247195"/>
            <a:ext cx="112723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(5) 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</a:p>
        </p:txBody>
      </p:sp>
      <p:graphicFrame>
        <p:nvGraphicFramePr>
          <p:cNvPr id="80" name="Group 85">
            <a:extLst>
              <a:ext uri="{FF2B5EF4-FFF2-40B4-BE49-F238E27FC236}">
                <a16:creationId xmlns:a16="http://schemas.microsoft.com/office/drawing/2014/main" id="{5BB8BABE-183E-4CB6-87F7-737F482C0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806142"/>
              </p:ext>
            </p:extLst>
          </p:nvPr>
        </p:nvGraphicFramePr>
        <p:xfrm>
          <a:off x="9113794" y="4525611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Line 97">
            <a:extLst>
              <a:ext uri="{FF2B5EF4-FFF2-40B4-BE49-F238E27FC236}">
                <a16:creationId xmlns:a16="http://schemas.microsoft.com/office/drawing/2014/main" id="{2A3E98DE-9872-4FE4-9557-57A1726C2C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66193" y="4454280"/>
            <a:ext cx="0" cy="2237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2" name="Line 98">
            <a:extLst>
              <a:ext uri="{FF2B5EF4-FFF2-40B4-BE49-F238E27FC236}">
                <a16:creationId xmlns:a16="http://schemas.microsoft.com/office/drawing/2014/main" id="{A967D5BC-5603-4EC8-819E-6E17382BA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0994" y="4454280"/>
            <a:ext cx="0" cy="2443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3" name="Line 99">
            <a:extLst>
              <a:ext uri="{FF2B5EF4-FFF2-40B4-BE49-F238E27FC236}">
                <a16:creationId xmlns:a16="http://schemas.microsoft.com/office/drawing/2014/main" id="{3E7650C9-8F54-494D-93D8-08ADE6C370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5594" y="445428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4" name="Text Box 100">
            <a:extLst>
              <a:ext uri="{FF2B5EF4-FFF2-40B4-BE49-F238E27FC236}">
                <a16:creationId xmlns:a16="http://schemas.microsoft.com/office/drawing/2014/main" id="{660E765C-869F-4917-8175-51DC5A55B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5929" y="6262941"/>
            <a:ext cx="112729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(6) 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</a:p>
        </p:txBody>
      </p:sp>
      <p:sp>
        <p:nvSpPr>
          <p:cNvPr id="86" name="Text Box 102">
            <a:extLst>
              <a:ext uri="{FF2B5EF4-FFF2-40B4-BE49-F238E27FC236}">
                <a16:creationId xmlns:a16="http://schemas.microsoft.com/office/drawing/2014/main" id="{9543D521-A548-4141-BA81-208764BD0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510" y="4037756"/>
            <a:ext cx="77457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C,B,A</a:t>
            </a:r>
          </a:p>
        </p:txBody>
      </p:sp>
      <p:sp>
        <p:nvSpPr>
          <p:cNvPr id="87" name="Text Box 103">
            <a:extLst>
              <a:ext uri="{FF2B5EF4-FFF2-40B4-BE49-F238E27FC236}">
                <a16:creationId xmlns:a16="http://schemas.microsoft.com/office/drawing/2014/main" id="{DCEC0E60-32C7-4F82-BA0F-89FEC0A3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591" y="4037756"/>
            <a:ext cx="338554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</a:p>
        </p:txBody>
      </p:sp>
      <p:sp>
        <p:nvSpPr>
          <p:cNvPr id="88" name="Text Box 104">
            <a:extLst>
              <a:ext uri="{FF2B5EF4-FFF2-40B4-BE49-F238E27FC236}">
                <a16:creationId xmlns:a16="http://schemas.microsoft.com/office/drawing/2014/main" id="{9C074F85-5DC0-4635-A735-BC767F2DD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994" y="4037756"/>
            <a:ext cx="55015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C,B</a:t>
            </a:r>
          </a:p>
        </p:txBody>
      </p:sp>
      <p:sp>
        <p:nvSpPr>
          <p:cNvPr id="89" name="Line 105">
            <a:extLst>
              <a:ext uri="{FF2B5EF4-FFF2-40B4-BE49-F238E27FC236}">
                <a16:creationId xmlns:a16="http://schemas.microsoft.com/office/drawing/2014/main" id="{B6C7F962-0BB8-4B94-B98C-595C1E9D86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481" y="1733198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0" name="Line 106">
            <a:extLst>
              <a:ext uri="{FF2B5EF4-FFF2-40B4-BE49-F238E27FC236}">
                <a16:creationId xmlns:a16="http://schemas.microsoft.com/office/drawing/2014/main" id="{B3AB0AD9-9732-452D-8E1A-70A9EABB49C0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0994" y="445428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1" name="Line 107">
            <a:extLst>
              <a:ext uri="{FF2B5EF4-FFF2-40B4-BE49-F238E27FC236}">
                <a16:creationId xmlns:a16="http://schemas.microsoft.com/office/drawing/2014/main" id="{BB160B17-7CCF-46A4-959B-A4BAC79213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3281" y="1733198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2" name="Line 108">
            <a:extLst>
              <a:ext uri="{FF2B5EF4-FFF2-40B4-BE49-F238E27FC236}">
                <a16:creationId xmlns:a16="http://schemas.microsoft.com/office/drawing/2014/main" id="{20DA4A70-BFD4-4467-AB0C-64A4833AD6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3994" y="445428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3" name="Line 109">
            <a:extLst>
              <a:ext uri="{FF2B5EF4-FFF2-40B4-BE49-F238E27FC236}">
                <a16:creationId xmlns:a16="http://schemas.microsoft.com/office/drawing/2014/main" id="{7418337A-5AC6-441A-AB86-98D0A2F31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3194" y="445428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4" name="Line 110">
            <a:extLst>
              <a:ext uri="{FF2B5EF4-FFF2-40B4-BE49-F238E27FC236}">
                <a16:creationId xmlns:a16="http://schemas.microsoft.com/office/drawing/2014/main" id="{125BD8DD-8B16-4B80-9006-036DB6937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81" y="1733198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Line 111">
            <a:extLst>
              <a:ext uri="{FF2B5EF4-FFF2-40B4-BE49-F238E27FC236}">
                <a16:creationId xmlns:a16="http://schemas.microsoft.com/office/drawing/2014/main" id="{BCE7D847-5CFE-40A4-81C2-98ED3A49F5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84794" y="445428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Text Box 112">
            <a:extLst>
              <a:ext uri="{FF2B5EF4-FFF2-40B4-BE49-F238E27FC236}">
                <a16:creationId xmlns:a16="http://schemas.microsoft.com/office/drawing/2014/main" id="{ED52CB2C-E7AC-4AA2-9010-124BACC0C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224" y="905722"/>
            <a:ext cx="6624637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A,B,C,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产生输出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C,B,A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的过程：</a:t>
            </a:r>
          </a:p>
        </p:txBody>
      </p:sp>
      <p:sp>
        <p:nvSpPr>
          <p:cNvPr id="97" name="文本框 25">
            <a:extLst>
              <a:ext uri="{FF2B5EF4-FFF2-40B4-BE49-F238E27FC236}">
                <a16:creationId xmlns:a16="http://schemas.microsoft.com/office/drawing/2014/main" id="{B86167FD-0E1D-4FCC-B3F4-341E2935E0A5}"/>
              </a:ext>
            </a:extLst>
          </p:cNvPr>
          <p:cNvSpPr txBox="1"/>
          <p:nvPr/>
        </p:nvSpPr>
        <p:spPr>
          <a:xfrm>
            <a:off x="4957829" y="402222"/>
            <a:ext cx="2380861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模拟铁路调度站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A85D65C-4B09-444B-A4C9-7F187195AE46}"/>
              </a:ext>
            </a:extLst>
          </p:cNvPr>
          <p:cNvSpPr/>
          <p:nvPr/>
        </p:nvSpPr>
        <p:spPr>
          <a:xfrm>
            <a:off x="8319617" y="4124771"/>
            <a:ext cx="832624" cy="285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74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/>
      <p:bldP spid="58" grpId="0"/>
      <p:bldP spid="60" grpId="0" animBg="1"/>
      <p:bldP spid="61" grpId="0" animBg="1"/>
      <p:bldP spid="62" grpId="0" animBg="1"/>
      <p:bldP spid="63" grpId="0"/>
      <p:bldP spid="64" grpId="0"/>
      <p:bldP spid="66" grpId="0" animBg="1"/>
      <p:bldP spid="67" grpId="0" animBg="1"/>
      <p:bldP spid="68" grpId="0" animBg="1"/>
      <p:bldP spid="69" grpId="0"/>
      <p:bldP spid="70" grpId="0"/>
      <p:bldP spid="72" grpId="0" animBg="1"/>
      <p:bldP spid="73" grpId="0" animBg="1"/>
      <p:bldP spid="74" grpId="0" animBg="1"/>
      <p:bldP spid="75" grpId="0"/>
      <p:bldP spid="77" grpId="0" animBg="1"/>
      <p:bldP spid="78" grpId="0" animBg="1"/>
      <p:bldP spid="79" grpId="0"/>
      <p:bldP spid="81" grpId="0" animBg="1"/>
      <p:bldP spid="82" grpId="0" animBg="1"/>
      <p:bldP spid="83" grpId="0" animBg="1"/>
      <p:bldP spid="84" grpId="0"/>
      <p:bldP spid="86" grpId="0"/>
      <p:bldP spid="87" grpId="0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54" name="Group 3">
            <a:extLst>
              <a:ext uri="{FF2B5EF4-FFF2-40B4-BE49-F238E27FC236}">
                <a16:creationId xmlns:a16="http://schemas.microsoft.com/office/drawing/2014/main" id="{19889D7E-807D-4797-9D25-7C8922DE1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31427"/>
              </p:ext>
            </p:extLst>
          </p:nvPr>
        </p:nvGraphicFramePr>
        <p:xfrm>
          <a:off x="2850865" y="1883233"/>
          <a:ext cx="609600" cy="1857273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285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A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Line 15">
            <a:extLst>
              <a:ext uri="{FF2B5EF4-FFF2-40B4-BE49-F238E27FC236}">
                <a16:creationId xmlns:a16="http://schemas.microsoft.com/office/drawing/2014/main" id="{4C458162-5841-48A9-8348-A75BDA2C5F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265" y="173083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Line 16">
            <a:extLst>
              <a:ext uri="{FF2B5EF4-FFF2-40B4-BE49-F238E27FC236}">
                <a16:creationId xmlns:a16="http://schemas.microsoft.com/office/drawing/2014/main" id="{A61CD51C-1D8A-4FB3-85E6-F18BA2420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8065" y="173083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Line 17">
            <a:extLst>
              <a:ext uri="{FF2B5EF4-FFF2-40B4-BE49-F238E27FC236}">
                <a16:creationId xmlns:a16="http://schemas.microsoft.com/office/drawing/2014/main" id="{F6E979BA-E130-4455-BF32-9E118304D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8865" y="1730833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Text Box 18">
            <a:extLst>
              <a:ext uri="{FF2B5EF4-FFF2-40B4-BE49-F238E27FC236}">
                <a16:creationId xmlns:a16="http://schemas.microsoft.com/office/drawing/2014/main" id="{076AA5B0-CFC5-43D6-9E85-4A2A2573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8065" y="1273633"/>
            <a:ext cx="55015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</a:t>
            </a:r>
          </a:p>
        </p:txBody>
      </p:sp>
      <p:sp>
        <p:nvSpPr>
          <p:cNvPr id="59" name="Text Box 19">
            <a:extLst>
              <a:ext uri="{FF2B5EF4-FFF2-40B4-BE49-F238E27FC236}">
                <a16:creationId xmlns:a16="http://schemas.microsoft.com/office/drawing/2014/main" id="{2F21AFA4-E110-4879-A1FD-C9A09B686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165" y="3667811"/>
            <a:ext cx="112729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graphicFrame>
        <p:nvGraphicFramePr>
          <p:cNvPr id="60" name="Group 20">
            <a:extLst>
              <a:ext uri="{FF2B5EF4-FFF2-40B4-BE49-F238E27FC236}">
                <a16:creationId xmlns:a16="http://schemas.microsoft.com/office/drawing/2014/main" id="{4332A6AA-DF36-4E86-B1DE-B5FCBC16B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257554"/>
              </p:ext>
            </p:extLst>
          </p:nvPr>
        </p:nvGraphicFramePr>
        <p:xfrm>
          <a:off x="5441665" y="1959433"/>
          <a:ext cx="609600" cy="179255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9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B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A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" name="Line 32">
            <a:extLst>
              <a:ext uri="{FF2B5EF4-FFF2-40B4-BE49-F238E27FC236}">
                <a16:creationId xmlns:a16="http://schemas.microsoft.com/office/drawing/2014/main" id="{BB039120-D30C-4271-A5FB-F78B1C929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4065" y="173083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Line 33">
            <a:extLst>
              <a:ext uri="{FF2B5EF4-FFF2-40B4-BE49-F238E27FC236}">
                <a16:creationId xmlns:a16="http://schemas.microsoft.com/office/drawing/2014/main" id="{26D878CE-2A12-44C3-94F1-9A6699F18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8865" y="173083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Line 34">
            <a:extLst>
              <a:ext uri="{FF2B5EF4-FFF2-40B4-BE49-F238E27FC236}">
                <a16:creationId xmlns:a16="http://schemas.microsoft.com/office/drawing/2014/main" id="{D080FC07-8D4C-42C9-B848-4ACCD754C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5865" y="1730833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Text Box 35">
            <a:extLst>
              <a:ext uri="{FF2B5EF4-FFF2-40B4-BE49-F238E27FC236}">
                <a16:creationId xmlns:a16="http://schemas.microsoft.com/office/drawing/2014/main" id="{04A1A0A5-A1CC-4C83-80D3-D51B09048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665" y="1273633"/>
            <a:ext cx="39626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C</a:t>
            </a:r>
          </a:p>
        </p:txBody>
      </p:sp>
      <p:sp>
        <p:nvSpPr>
          <p:cNvPr id="65" name="Text Box 36">
            <a:extLst>
              <a:ext uri="{FF2B5EF4-FFF2-40B4-BE49-F238E27FC236}">
                <a16:creationId xmlns:a16="http://schemas.microsoft.com/office/drawing/2014/main" id="{C7E361B8-3334-4421-AEBC-7124B0E16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215" y="3667811"/>
            <a:ext cx="112723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4206548E-C55A-4C76-9C29-16D36C2624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245641"/>
              </p:ext>
            </p:extLst>
          </p:nvPr>
        </p:nvGraphicFramePr>
        <p:xfrm>
          <a:off x="8108665" y="1938795"/>
          <a:ext cx="609600" cy="180184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37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8" marB="4573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02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marT="45738" marB="4573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9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 marT="45738" marB="4573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02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A </a:t>
                      </a:r>
                    </a:p>
                  </a:txBody>
                  <a:tcPr marT="45738" marB="4573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7" name="Line 49">
            <a:extLst>
              <a:ext uri="{FF2B5EF4-FFF2-40B4-BE49-F238E27FC236}">
                <a16:creationId xmlns:a16="http://schemas.microsoft.com/office/drawing/2014/main" id="{C765D013-F342-4336-988C-83D6C26B6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1065" y="173083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" name="Line 50">
            <a:extLst>
              <a:ext uri="{FF2B5EF4-FFF2-40B4-BE49-F238E27FC236}">
                <a16:creationId xmlns:a16="http://schemas.microsoft.com/office/drawing/2014/main" id="{61BD74F9-06EB-4D8D-B86B-B4F0C1424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65865" y="173083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Line 51">
            <a:extLst>
              <a:ext uri="{FF2B5EF4-FFF2-40B4-BE49-F238E27FC236}">
                <a16:creationId xmlns:a16="http://schemas.microsoft.com/office/drawing/2014/main" id="{EF600F62-0B26-4EB4-94A7-55E9279442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0465" y="1730833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Text Box 52">
            <a:extLst>
              <a:ext uri="{FF2B5EF4-FFF2-40B4-BE49-F238E27FC236}">
                <a16:creationId xmlns:a16="http://schemas.microsoft.com/office/drawing/2014/main" id="{20762861-63E7-46CC-B61E-52DB71ABA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515" y="1273633"/>
            <a:ext cx="41275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</a:p>
        </p:txBody>
      </p:sp>
      <p:sp>
        <p:nvSpPr>
          <p:cNvPr id="71" name="Text Box 53">
            <a:extLst>
              <a:ext uri="{FF2B5EF4-FFF2-40B4-BE49-F238E27FC236}">
                <a16:creationId xmlns:a16="http://schemas.microsoft.com/office/drawing/2014/main" id="{6FD9F988-5055-4F18-902B-780811DBD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0330" y="3667811"/>
            <a:ext cx="112723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 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</a:p>
        </p:txBody>
      </p:sp>
      <p:graphicFrame>
        <p:nvGraphicFramePr>
          <p:cNvPr id="72" name="Group 54">
            <a:extLst>
              <a:ext uri="{FF2B5EF4-FFF2-40B4-BE49-F238E27FC236}">
                <a16:creationId xmlns:a16="http://schemas.microsoft.com/office/drawing/2014/main" id="{50687FAE-2647-46A2-BCBD-63143E33A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72679"/>
              </p:ext>
            </p:extLst>
          </p:nvPr>
        </p:nvGraphicFramePr>
        <p:xfrm>
          <a:off x="3441415" y="4589755"/>
          <a:ext cx="609600" cy="179255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92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C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A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" name="Line 66">
            <a:extLst>
              <a:ext uri="{FF2B5EF4-FFF2-40B4-BE49-F238E27FC236}">
                <a16:creationId xmlns:a16="http://schemas.microsoft.com/office/drawing/2014/main" id="{CA25F08C-B7FE-48AE-823B-57705A574B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3812" y="4461333"/>
            <a:ext cx="2" cy="271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4" name="Line 67">
            <a:extLst>
              <a:ext uri="{FF2B5EF4-FFF2-40B4-BE49-F238E27FC236}">
                <a16:creationId xmlns:a16="http://schemas.microsoft.com/office/drawing/2014/main" id="{295E911F-8F13-4639-9E1D-9F3CE89BED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8615" y="446133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5" name="Line 68">
            <a:extLst>
              <a:ext uri="{FF2B5EF4-FFF2-40B4-BE49-F238E27FC236}">
                <a16:creationId xmlns:a16="http://schemas.microsoft.com/office/drawing/2014/main" id="{C843552C-EA01-4D00-BCDE-223D12A7B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3215" y="4461333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Text Box 69">
            <a:extLst>
              <a:ext uri="{FF2B5EF4-FFF2-40B4-BE49-F238E27FC236}">
                <a16:creationId xmlns:a16="http://schemas.microsoft.com/office/drawing/2014/main" id="{A294ECA9-7D64-45FD-9D8C-59A1E66C2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524" y="6313754"/>
            <a:ext cx="112723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(4) 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进栈</a:t>
            </a:r>
          </a:p>
        </p:txBody>
      </p:sp>
      <p:graphicFrame>
        <p:nvGraphicFramePr>
          <p:cNvPr id="77" name="Group 70">
            <a:extLst>
              <a:ext uri="{FF2B5EF4-FFF2-40B4-BE49-F238E27FC236}">
                <a16:creationId xmlns:a16="http://schemas.microsoft.com/office/drawing/2014/main" id="{8C5F61EB-EEFC-4999-85FC-2908DF5D4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009529"/>
              </p:ext>
            </p:extLst>
          </p:nvPr>
        </p:nvGraphicFramePr>
        <p:xfrm>
          <a:off x="6032215" y="4580395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A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" name="Line 82">
            <a:extLst>
              <a:ext uri="{FF2B5EF4-FFF2-40B4-BE49-F238E27FC236}">
                <a16:creationId xmlns:a16="http://schemas.microsoft.com/office/drawing/2014/main" id="{01F1D544-B4DC-49A1-B713-002AFFE62E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84614" y="4461333"/>
            <a:ext cx="4171" cy="271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Line 83">
            <a:extLst>
              <a:ext uri="{FF2B5EF4-FFF2-40B4-BE49-F238E27FC236}">
                <a16:creationId xmlns:a16="http://schemas.microsoft.com/office/drawing/2014/main" id="{4AB6AA81-BBCF-4235-97BC-C07705F40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9415" y="446133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0" name="Line 84">
            <a:extLst>
              <a:ext uri="{FF2B5EF4-FFF2-40B4-BE49-F238E27FC236}">
                <a16:creationId xmlns:a16="http://schemas.microsoft.com/office/drawing/2014/main" id="{03FFD8E1-874A-4884-84A9-B7B737EB42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4015" y="4461333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Text Box 85">
            <a:extLst>
              <a:ext uri="{FF2B5EF4-FFF2-40B4-BE49-F238E27FC236}">
                <a16:creationId xmlns:a16="http://schemas.microsoft.com/office/drawing/2014/main" id="{74B4AB99-0DF2-4656-872F-3D70E046D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2857" y="6313754"/>
            <a:ext cx="112723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(5) 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</a:p>
        </p:txBody>
      </p:sp>
      <p:graphicFrame>
        <p:nvGraphicFramePr>
          <p:cNvPr id="82" name="Group 86">
            <a:extLst>
              <a:ext uri="{FF2B5EF4-FFF2-40B4-BE49-F238E27FC236}">
                <a16:creationId xmlns:a16="http://schemas.microsoft.com/office/drawing/2014/main" id="{C84428AA-3321-4330-94E1-6F15C175A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09968"/>
              </p:ext>
            </p:extLst>
          </p:nvPr>
        </p:nvGraphicFramePr>
        <p:xfrm>
          <a:off x="8699215" y="4593095"/>
          <a:ext cx="609600" cy="18017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3" name="Line 98">
            <a:extLst>
              <a:ext uri="{FF2B5EF4-FFF2-40B4-BE49-F238E27FC236}">
                <a16:creationId xmlns:a16="http://schemas.microsoft.com/office/drawing/2014/main" id="{2CCB6C6C-B200-4BAA-B577-DEA6C2710384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1615" y="4461333"/>
            <a:ext cx="0" cy="284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4" name="Line 99">
            <a:extLst>
              <a:ext uri="{FF2B5EF4-FFF2-40B4-BE49-F238E27FC236}">
                <a16:creationId xmlns:a16="http://schemas.microsoft.com/office/drawing/2014/main" id="{8A509980-A9B2-405F-9CD7-E65175868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6415" y="446133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5" name="Line 100">
            <a:extLst>
              <a:ext uri="{FF2B5EF4-FFF2-40B4-BE49-F238E27FC236}">
                <a16:creationId xmlns:a16="http://schemas.microsoft.com/office/drawing/2014/main" id="{15730527-A1AD-4760-AC6E-17D35AE4F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1015" y="4461333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6" name="Text Box 101">
            <a:extLst>
              <a:ext uri="{FF2B5EF4-FFF2-40B4-BE49-F238E27FC236}">
                <a16:creationId xmlns:a16="http://schemas.microsoft.com/office/drawing/2014/main" id="{B3D86214-912D-4646-BA41-9547E3F05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967" y="6313754"/>
            <a:ext cx="112729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(6) 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出栈</a:t>
            </a:r>
          </a:p>
        </p:txBody>
      </p:sp>
      <p:sp>
        <p:nvSpPr>
          <p:cNvPr id="87" name="Text Box 102">
            <a:extLst>
              <a:ext uri="{FF2B5EF4-FFF2-40B4-BE49-F238E27FC236}">
                <a16:creationId xmlns:a16="http://schemas.microsoft.com/office/drawing/2014/main" id="{D8A54E9C-AA9A-48D2-B4C5-221E0DE82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265" y="4044809"/>
            <a:ext cx="18473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8" name="Text Box 103">
            <a:extLst>
              <a:ext uri="{FF2B5EF4-FFF2-40B4-BE49-F238E27FC236}">
                <a16:creationId xmlns:a16="http://schemas.microsoft.com/office/drawing/2014/main" id="{2911A89A-7FAB-4949-B48E-27238C492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465" y="4044809"/>
            <a:ext cx="77457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B,C,A</a:t>
            </a:r>
          </a:p>
        </p:txBody>
      </p:sp>
      <p:sp>
        <p:nvSpPr>
          <p:cNvPr id="89" name="Text Box 104">
            <a:extLst>
              <a:ext uri="{FF2B5EF4-FFF2-40B4-BE49-F238E27FC236}">
                <a16:creationId xmlns:a16="http://schemas.microsoft.com/office/drawing/2014/main" id="{EB35ECC9-4649-43C4-A438-62333001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3865" y="4044809"/>
            <a:ext cx="338554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</a:p>
        </p:txBody>
      </p:sp>
      <p:sp>
        <p:nvSpPr>
          <p:cNvPr id="90" name="Text Box 105">
            <a:extLst>
              <a:ext uri="{FF2B5EF4-FFF2-40B4-BE49-F238E27FC236}">
                <a16:creationId xmlns:a16="http://schemas.microsoft.com/office/drawing/2014/main" id="{16988EFB-8A6A-4392-AB19-64BA097D2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665" y="4044809"/>
            <a:ext cx="55015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</a:t>
            </a:r>
          </a:p>
        </p:txBody>
      </p:sp>
      <p:sp>
        <p:nvSpPr>
          <p:cNvPr id="91" name="Line 106">
            <a:extLst>
              <a:ext uri="{FF2B5EF4-FFF2-40B4-BE49-F238E27FC236}">
                <a16:creationId xmlns:a16="http://schemas.microsoft.com/office/drawing/2014/main" id="{5D6A6D5F-3ABB-49DB-95F5-C6CB754F3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8065" y="1730833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2" name="Line 107">
            <a:extLst>
              <a:ext uri="{FF2B5EF4-FFF2-40B4-BE49-F238E27FC236}">
                <a16:creationId xmlns:a16="http://schemas.microsoft.com/office/drawing/2014/main" id="{C16AE6CC-6C44-41CC-9DDC-FA3F94609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6415" y="4461333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3" name="Line 108">
            <a:extLst>
              <a:ext uri="{FF2B5EF4-FFF2-40B4-BE49-F238E27FC236}">
                <a16:creationId xmlns:a16="http://schemas.microsoft.com/office/drawing/2014/main" id="{5EDE12D4-3005-4CFA-B146-EA4518A4B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65865" y="1730833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4" name="Line 109">
            <a:extLst>
              <a:ext uri="{FF2B5EF4-FFF2-40B4-BE49-F238E27FC236}">
                <a16:creationId xmlns:a16="http://schemas.microsoft.com/office/drawing/2014/main" id="{9F5B19C4-5482-47B4-9654-9BFB7C040E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9415" y="4461333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Line 110">
            <a:extLst>
              <a:ext uri="{FF2B5EF4-FFF2-40B4-BE49-F238E27FC236}">
                <a16:creationId xmlns:a16="http://schemas.microsoft.com/office/drawing/2014/main" id="{5C9A5A2D-6B1A-42B6-B7A5-CD62BBA937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8615" y="4461333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Line 111">
            <a:extLst>
              <a:ext uri="{FF2B5EF4-FFF2-40B4-BE49-F238E27FC236}">
                <a16:creationId xmlns:a16="http://schemas.microsoft.com/office/drawing/2014/main" id="{D7D02155-74C3-4EF9-83F9-1183DCA10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8865" y="1730833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7" name="Text Box 112">
            <a:extLst>
              <a:ext uri="{FF2B5EF4-FFF2-40B4-BE49-F238E27FC236}">
                <a16:creationId xmlns:a16="http://schemas.microsoft.com/office/drawing/2014/main" id="{22E0FAA5-F304-4A45-B6C5-C4DF9CCBE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065" y="1273633"/>
            <a:ext cx="41275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</a:p>
        </p:txBody>
      </p:sp>
      <p:sp>
        <p:nvSpPr>
          <p:cNvPr id="98" name="Text Box 113">
            <a:extLst>
              <a:ext uri="{FF2B5EF4-FFF2-40B4-BE49-F238E27FC236}">
                <a16:creationId xmlns:a16="http://schemas.microsoft.com/office/drawing/2014/main" id="{88EB839A-D5B0-4952-A949-F6C07B165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202" y="882790"/>
            <a:ext cx="6265863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A,B,C,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产生输出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B,C,A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的过程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99" name="文本框 25">
            <a:extLst>
              <a:ext uri="{FF2B5EF4-FFF2-40B4-BE49-F238E27FC236}">
                <a16:creationId xmlns:a16="http://schemas.microsoft.com/office/drawing/2014/main" id="{45003A94-52CD-41F2-8E61-E987E8A43BEB}"/>
              </a:ext>
            </a:extLst>
          </p:cNvPr>
          <p:cNvSpPr txBox="1"/>
          <p:nvPr/>
        </p:nvSpPr>
        <p:spPr>
          <a:xfrm>
            <a:off x="4957829" y="402222"/>
            <a:ext cx="2380861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模拟铁路调度站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8C307E5-355E-4F32-AB66-7580124C9C1F}"/>
              </a:ext>
            </a:extLst>
          </p:cNvPr>
          <p:cNvSpPr/>
          <p:nvPr/>
        </p:nvSpPr>
        <p:spPr>
          <a:xfrm>
            <a:off x="7933202" y="4125211"/>
            <a:ext cx="753313" cy="285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04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  <p:bldP spid="59" grpId="0"/>
      <p:bldP spid="61" grpId="0" animBg="1"/>
      <p:bldP spid="62" grpId="0" animBg="1"/>
      <p:bldP spid="63" grpId="0" animBg="1"/>
      <p:bldP spid="64" grpId="0"/>
      <p:bldP spid="65" grpId="0"/>
      <p:bldP spid="67" grpId="0" animBg="1"/>
      <p:bldP spid="68" grpId="0" animBg="1"/>
      <p:bldP spid="69" grpId="0" animBg="1"/>
      <p:bldP spid="70" grpId="0"/>
      <p:bldP spid="71" grpId="0"/>
      <p:bldP spid="73" grpId="0" animBg="1"/>
      <p:bldP spid="74" grpId="0" animBg="1"/>
      <p:bldP spid="75" grpId="0" animBg="1"/>
      <p:bldP spid="76" grpId="0"/>
      <p:bldP spid="78" grpId="0" animBg="1"/>
      <p:bldP spid="79" grpId="0" animBg="1"/>
      <p:bldP spid="80" grpId="0" animBg="1"/>
      <p:bldP spid="81" grpId="0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52" grpId="0" animBg="1"/>
    </p:bldLst>
  </p:timing>
</p:sld>
</file>

<file path=ppt/theme/theme1.xml><?xml version="1.0" encoding="utf-8"?>
<a:theme xmlns:a="http://schemas.openxmlformats.org/drawingml/2006/main" name="包图主题2">
  <a:themeElements>
    <a:clrScheme name="自定义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64C"/>
      </a:accent1>
      <a:accent2>
        <a:srgbClr val="EE464C"/>
      </a:accent2>
      <a:accent3>
        <a:srgbClr val="EE464C"/>
      </a:accent3>
      <a:accent4>
        <a:srgbClr val="EE464C"/>
      </a:accent4>
      <a:accent5>
        <a:srgbClr val="EE464C"/>
      </a:accent5>
      <a:accent6>
        <a:srgbClr val="EE464C"/>
      </a:accent6>
      <a:hlink>
        <a:srgbClr val="0563C1"/>
      </a:hlink>
      <a:folHlink>
        <a:srgbClr val="954F72"/>
      </a:folHlink>
    </a:clrScheme>
    <a:fontScheme name="2boqizyz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1418</TotalTime>
  <Words>3322</Words>
  <Application>Microsoft Office PowerPoint</Application>
  <PresentationFormat>宽屏</PresentationFormat>
  <Paragraphs>626</Paragraphs>
  <Slides>33</Slides>
  <Notes>5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等线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商业融资</dc:title>
  <dc:creator>第一PPT</dc:creator>
  <cp:keywords>www.1ppt.com</cp:keywords>
  <dc:description>www.1ppt.com</dc:description>
  <cp:lastModifiedBy>邓</cp:lastModifiedBy>
  <cp:revision>103</cp:revision>
  <dcterms:created xsi:type="dcterms:W3CDTF">2017-09-05T03:25:00Z</dcterms:created>
  <dcterms:modified xsi:type="dcterms:W3CDTF">2021-09-22T07:36:34Z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2052-11.1.0.8236</vt:lpwstr>
  </property>
</Properties>
</file>